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300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02" r:id="rId15"/>
    <p:sldId id="273" r:id="rId16"/>
    <p:sldId id="293" r:id="rId17"/>
    <p:sldId id="288" r:id="rId18"/>
    <p:sldId id="294" r:id="rId19"/>
    <p:sldId id="291" r:id="rId20"/>
    <p:sldId id="277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3429024"/>
          </a:xfrm>
        </p:spPr>
        <p:txBody>
          <a:bodyPr>
            <a:normAutofit fontScale="90000"/>
          </a:bodyPr>
          <a:lstStyle/>
          <a:p>
            <a:r>
              <a:rPr lang="lv-LV" sz="2800" dirty="0" err="1">
                <a:effectLst/>
              </a:rPr>
              <a:t>Группа</a:t>
            </a:r>
            <a:r>
              <a:rPr lang="lv-LV" sz="2800" dirty="0">
                <a:effectLst/>
              </a:rPr>
              <a:t> </a:t>
            </a:r>
            <a:r>
              <a:rPr lang="lv-LV" sz="2800" dirty="0" err="1">
                <a:effectLst/>
              </a:rPr>
              <a:t>видов</a:t>
            </a:r>
            <a:r>
              <a:rPr lang="lv-LV" sz="2800" dirty="0">
                <a:effectLst/>
              </a:rPr>
              <a:t> </a:t>
            </a:r>
            <a:r>
              <a:rPr lang="lv-LV" sz="2800" dirty="0" err="1">
                <a:effectLst/>
              </a:rPr>
              <a:t>или</a:t>
            </a:r>
            <a:r>
              <a:rPr lang="lv-LV" sz="2800" dirty="0">
                <a:effectLst/>
              </a:rPr>
              <a:t> </a:t>
            </a:r>
            <a:r>
              <a:rPr lang="lv-LV" sz="2800" dirty="0" err="1">
                <a:effectLst/>
              </a:rPr>
              <a:t>комплекс</a:t>
            </a:r>
            <a:r>
              <a:rPr lang="lv-LV" sz="2800" dirty="0">
                <a:effectLst/>
              </a:rPr>
              <a:t> </a:t>
            </a:r>
            <a:r>
              <a:rPr lang="lv-LV" sz="2800" dirty="0" err="1">
                <a:effectLst/>
              </a:rPr>
              <a:t>видов</a:t>
            </a:r>
            <a:r>
              <a:rPr lang="lv-LV" sz="2800" dirty="0">
                <a:effectLst/>
              </a:rPr>
              <a:t>? К </a:t>
            </a:r>
            <a:r>
              <a:rPr lang="lv-LV" sz="2800" dirty="0" err="1">
                <a:effectLst/>
              </a:rPr>
              <a:t>проблеме</a:t>
            </a:r>
            <a:r>
              <a:rPr lang="lv-LV" sz="2800" dirty="0">
                <a:effectLst/>
              </a:rPr>
              <a:t> </a:t>
            </a:r>
            <a:r>
              <a:rPr lang="lv-LV" sz="2800" dirty="0" err="1">
                <a:effectLst/>
              </a:rPr>
              <a:t>изменчивости</a:t>
            </a:r>
            <a:r>
              <a:rPr lang="lv-LV" sz="2800" dirty="0">
                <a:effectLst/>
              </a:rPr>
              <a:t> </a:t>
            </a:r>
            <a:r>
              <a:rPr lang="lv-LV" sz="2800" dirty="0" err="1">
                <a:effectLst/>
              </a:rPr>
              <a:t>эдеагуса</a:t>
            </a:r>
            <a:r>
              <a:rPr lang="lv-LV" sz="2800" dirty="0">
                <a:effectLst/>
              </a:rPr>
              <a:t> </a:t>
            </a:r>
            <a:r>
              <a:rPr lang="lv-LV" sz="2800" dirty="0" err="1">
                <a:effectLst/>
              </a:rPr>
              <a:t>некоторых</a:t>
            </a:r>
            <a:r>
              <a:rPr lang="lv-LV" sz="2800" dirty="0">
                <a:effectLst/>
              </a:rPr>
              <a:t> </a:t>
            </a:r>
            <a:r>
              <a:rPr lang="lv-LV" sz="2800" dirty="0" err="1">
                <a:effectLst/>
              </a:rPr>
              <a:t>палеарктических</a:t>
            </a:r>
            <a:r>
              <a:rPr lang="lv-LV" sz="2800" dirty="0">
                <a:effectLst/>
              </a:rPr>
              <a:t> </a:t>
            </a:r>
            <a:r>
              <a:rPr lang="lv-LV" sz="2800" dirty="0" err="1">
                <a:effectLst/>
              </a:rPr>
              <a:t>видов</a:t>
            </a:r>
            <a:r>
              <a:rPr lang="lv-LV" sz="2800" dirty="0">
                <a:effectLst/>
              </a:rPr>
              <a:t> </a:t>
            </a:r>
            <a:r>
              <a:rPr lang="lv-LV" sz="2800" dirty="0" err="1">
                <a:effectLst/>
              </a:rPr>
              <a:t>рода</a:t>
            </a:r>
            <a:r>
              <a:rPr lang="lv-LV" sz="2800" dirty="0">
                <a:effectLst/>
              </a:rPr>
              <a:t> </a:t>
            </a:r>
            <a:r>
              <a:rPr lang="lv-LV" sz="2800" dirty="0" err="1">
                <a:effectLst/>
              </a:rPr>
              <a:t>Geodromicus</a:t>
            </a:r>
            <a:r>
              <a:rPr lang="lv-LV" sz="2800" dirty="0">
                <a:effectLst/>
              </a:rPr>
              <a:t> </a:t>
            </a:r>
            <a:r>
              <a:rPr lang="lv-LV" sz="2800" dirty="0" err="1">
                <a:effectLst/>
              </a:rPr>
              <a:t>Redtenbacher</a:t>
            </a:r>
            <a:r>
              <a:rPr lang="lv-LV" sz="2800" dirty="0">
                <a:effectLst/>
              </a:rPr>
              <a:t> (</a:t>
            </a:r>
            <a:r>
              <a:rPr lang="lv-LV" sz="2800" dirty="0" err="1">
                <a:effectLst/>
              </a:rPr>
              <a:t>Coleoptera</a:t>
            </a:r>
            <a:r>
              <a:rPr lang="lv-LV" sz="2800" dirty="0">
                <a:effectLst/>
              </a:rPr>
              <a:t>: </a:t>
            </a:r>
            <a:r>
              <a:rPr lang="lv-LV" sz="2800" dirty="0" err="1">
                <a:effectLst/>
              </a:rPr>
              <a:t>Staphylinidae</a:t>
            </a:r>
            <a:r>
              <a:rPr lang="lv-LV" sz="2800" dirty="0">
                <a:effectLst/>
              </a:rPr>
              <a:t>: </a:t>
            </a:r>
            <a:r>
              <a:rPr lang="lv-LV" sz="2800" dirty="0" err="1">
                <a:effectLst/>
              </a:rPr>
              <a:t>Omaliinae</a:t>
            </a:r>
            <a:r>
              <a:rPr lang="lv-LV" sz="2800" dirty="0">
                <a:effectLst/>
              </a:rPr>
              <a:t>)</a:t>
            </a:r>
            <a:r>
              <a:rPr lang="en-US" sz="2800" dirty="0">
                <a:effectLst/>
              </a:rPr>
              <a:t/>
            </a:r>
            <a:br>
              <a:rPr lang="en-US" sz="2800" dirty="0">
                <a:effectLst/>
              </a:rPr>
            </a:br>
            <a:r>
              <a:rPr lang="en-US" sz="2800" dirty="0" smtClean="0"/>
              <a:t> </a:t>
            </a:r>
            <a:r>
              <a:rPr lang="en-US" sz="2800" i="1" dirty="0" err="1" smtClean="0"/>
              <a:t>Geodromicus</a:t>
            </a:r>
            <a:r>
              <a:rPr lang="en-US" sz="2800" dirty="0" smtClean="0"/>
              <a:t> </a:t>
            </a:r>
            <a:r>
              <a:rPr lang="en-US" sz="2800" dirty="0" err="1" smtClean="0"/>
              <a:t>Redtenbacher</a:t>
            </a:r>
            <a:r>
              <a:rPr lang="en-US" sz="2800" dirty="0" smtClean="0"/>
              <a:t> (</a:t>
            </a:r>
            <a:r>
              <a:rPr lang="en-US" sz="2800" dirty="0" err="1" smtClean="0"/>
              <a:t>Coleoptera</a:t>
            </a:r>
            <a:r>
              <a:rPr lang="en-US" sz="2800" dirty="0" smtClean="0"/>
              <a:t>, </a:t>
            </a:r>
            <a:r>
              <a:rPr lang="en-US" sz="2800" dirty="0" err="1" smtClean="0"/>
              <a:t>Staphylinidae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r>
              <a:rPr lang="en-US" sz="2800" dirty="0" smtClean="0"/>
              <a:t> </a:t>
            </a:r>
            <a:br>
              <a:rPr lang="en-US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929066"/>
            <a:ext cx="9144000" cy="1428760"/>
          </a:xfrm>
        </p:spPr>
        <p:txBody>
          <a:bodyPr>
            <a:normAutofit/>
          </a:bodyPr>
          <a:lstStyle/>
          <a:p>
            <a:r>
              <a:rPr lang="ru-RU" sz="3500" dirty="0" smtClean="0"/>
              <a:t>Алексей</a:t>
            </a:r>
            <a:r>
              <a:rPr lang="en-US" sz="3500" dirty="0" smtClean="0"/>
              <a:t> </a:t>
            </a:r>
            <a:r>
              <a:rPr lang="ru-RU" sz="3500" dirty="0"/>
              <a:t>В</a:t>
            </a:r>
            <a:r>
              <a:rPr lang="en-US" sz="3500" dirty="0" smtClean="0"/>
              <a:t>. </a:t>
            </a:r>
            <a:r>
              <a:rPr lang="ru-RU" sz="3500" dirty="0" smtClean="0"/>
              <a:t>Шаврин</a:t>
            </a:r>
            <a:endParaRPr lang="en-US" sz="35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5905500"/>
            <a:ext cx="904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500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D – “</a:t>
            </a:r>
            <a:r>
              <a:rPr lang="en-US" dirty="0" err="1" smtClean="0"/>
              <a:t>longipes</a:t>
            </a:r>
            <a:r>
              <a:rPr lang="en-US" dirty="0" smtClean="0"/>
              <a:t>” group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 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longip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3357562"/>
            <a:ext cx="1319784" cy="2907792"/>
          </a:xfrm>
          <a:prstGeom prst="rect">
            <a:avLst/>
          </a:prstGeom>
        </p:spPr>
      </p:pic>
      <p:pic>
        <p:nvPicPr>
          <p:cNvPr id="5" name="Рисунок 4" descr="kunze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3517392"/>
            <a:ext cx="1191768" cy="334060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93304"/>
              </p:ext>
            </p:extLst>
          </p:nvPr>
        </p:nvGraphicFramePr>
        <p:xfrm>
          <a:off x="214282" y="714356"/>
          <a:ext cx="4714876" cy="28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3287"/>
                <a:gridCol w="2081589"/>
              </a:tblGrid>
              <a:tr h="28575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 </a:t>
                      </a:r>
                      <a:r>
                        <a:rPr lang="ru-RU" sz="1600" dirty="0" smtClean="0"/>
                        <a:t>Виды</a:t>
                      </a:r>
                      <a:r>
                        <a:rPr lang="ru-RU" sz="1600" baseline="0" dirty="0" smtClean="0"/>
                        <a:t>, изученные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Bordoni</a:t>
                      </a:r>
                      <a:r>
                        <a:rPr lang="en-US" sz="1600" dirty="0" smtClean="0"/>
                        <a:t> (1984):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en-US" sz="1600" dirty="0" smtClean="0"/>
                        <a:t>G. </a:t>
                      </a:r>
                      <a:r>
                        <a:rPr lang="en-US" sz="1600" dirty="0" err="1" smtClean="0"/>
                        <a:t>longipes</a:t>
                      </a:r>
                      <a:r>
                        <a:rPr lang="en-US" sz="1600" dirty="0" smtClean="0"/>
                        <a:t> (Mann.)</a:t>
                      </a:r>
                      <a:endParaRPr lang="ru-RU" sz="1600" dirty="0" smtClean="0"/>
                    </a:p>
                    <a:p>
                      <a:r>
                        <a:rPr lang="en-US" sz="1600" dirty="0" smtClean="0"/>
                        <a:t>G. </a:t>
                      </a:r>
                      <a:r>
                        <a:rPr lang="en-US" sz="1600" dirty="0" err="1" smtClean="0"/>
                        <a:t>hoejeri</a:t>
                      </a:r>
                      <a:r>
                        <a:rPr lang="en-US" sz="1600" dirty="0" smtClean="0"/>
                        <a:t> Palm</a:t>
                      </a:r>
                      <a:endParaRPr lang="ru-RU" sz="1600" dirty="0" smtClean="0"/>
                    </a:p>
                    <a:p>
                      <a:r>
                        <a:rPr lang="en-US" sz="1600" dirty="0" smtClean="0"/>
                        <a:t>G. </a:t>
                      </a:r>
                      <a:r>
                        <a:rPr lang="en-US" sz="1600" dirty="0" err="1" smtClean="0"/>
                        <a:t>kunzei</a:t>
                      </a:r>
                      <a:r>
                        <a:rPr lang="en-US" sz="1600" dirty="0" smtClean="0"/>
                        <a:t> (</a:t>
                      </a:r>
                      <a:r>
                        <a:rPr lang="en-US" sz="1600" dirty="0" err="1" smtClean="0"/>
                        <a:t>Heer</a:t>
                      </a:r>
                      <a:r>
                        <a:rPr lang="en-US" sz="1600" dirty="0" smtClean="0"/>
                        <a:t>)</a:t>
                      </a:r>
                      <a:endParaRPr lang="ru-RU" sz="1600" dirty="0" smtClean="0"/>
                    </a:p>
                    <a:p>
                      <a:r>
                        <a:rPr lang="en-US" sz="1600" dirty="0" smtClean="0"/>
                        <a:t>G. </a:t>
                      </a:r>
                      <a:r>
                        <a:rPr lang="en-US" sz="1600" dirty="0" err="1" smtClean="0"/>
                        <a:t>danieli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Smet</a:t>
                      </a:r>
                      <a:r>
                        <a:rPr lang="en-US" sz="1600" dirty="0" smtClean="0"/>
                        <a:t>.</a:t>
                      </a:r>
                      <a:endParaRPr lang="ru-RU" sz="1600" dirty="0" smtClean="0"/>
                    </a:p>
                    <a:p>
                      <a:r>
                        <a:rPr lang="en-US" sz="1600" dirty="0" smtClean="0"/>
                        <a:t>G. </a:t>
                      </a:r>
                      <a:r>
                        <a:rPr lang="en-US" sz="1600" dirty="0" err="1" smtClean="0"/>
                        <a:t>curtipennis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Fauv</a:t>
                      </a:r>
                      <a:r>
                        <a:rPr lang="en-US" sz="1600" dirty="0" smtClean="0"/>
                        <a:t>.</a:t>
                      </a:r>
                      <a:endParaRPr lang="ru-RU" sz="1600" dirty="0" smtClean="0"/>
                    </a:p>
                    <a:p>
                      <a:r>
                        <a:rPr lang="en-US" sz="1600" dirty="0" smtClean="0"/>
                        <a:t>G. </a:t>
                      </a:r>
                      <a:r>
                        <a:rPr lang="en-US" sz="1600" dirty="0" err="1" smtClean="0"/>
                        <a:t>baerti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Bord</a:t>
                      </a:r>
                      <a:r>
                        <a:rPr lang="en-US" sz="1600" dirty="0" smtClean="0"/>
                        <a:t>.</a:t>
                      </a:r>
                      <a:endParaRPr lang="ru-RU" sz="1600" dirty="0" smtClean="0"/>
                    </a:p>
                    <a:p>
                      <a:r>
                        <a:rPr lang="en-US" sz="1600" dirty="0" smtClean="0"/>
                        <a:t>G. </a:t>
                      </a:r>
                      <a:r>
                        <a:rPr lang="en-US" sz="1600" dirty="0" err="1" smtClean="0"/>
                        <a:t>puncticollis</a:t>
                      </a:r>
                      <a:r>
                        <a:rPr lang="en-US" sz="1600" dirty="0" smtClean="0"/>
                        <a:t> Weise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Виды,</a:t>
                      </a:r>
                      <a:r>
                        <a:rPr lang="ru-RU" sz="1600" baseline="0" dirty="0" smtClean="0"/>
                        <a:t> изученные мной</a:t>
                      </a:r>
                      <a:r>
                        <a:rPr lang="en-US" sz="1600" dirty="0" smtClean="0"/>
                        <a:t>:</a:t>
                      </a:r>
                      <a:endParaRPr lang="ru-RU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r>
                        <a:rPr lang="ru-RU" sz="1600" dirty="0" smtClean="0"/>
                        <a:t>Все</a:t>
                      </a:r>
                      <a:r>
                        <a:rPr lang="ru-RU" sz="1600" baseline="0" dirty="0" smtClean="0"/>
                        <a:t> виды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028644"/>
              </p:ext>
            </p:extLst>
          </p:nvPr>
        </p:nvGraphicFramePr>
        <p:xfrm>
          <a:off x="5652120" y="764704"/>
          <a:ext cx="296801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012"/>
              </a:tblGrid>
              <a:tr h="1531934">
                <a:tc>
                  <a:txBody>
                    <a:bodyPr/>
                    <a:lstStyle/>
                    <a:p>
                      <a:r>
                        <a:rPr lang="ru-RU" dirty="0" smtClean="0"/>
                        <a:t>Эдеагус массивный,</a:t>
                      </a:r>
                      <a:r>
                        <a:rPr lang="ru-RU" baseline="0" dirty="0" smtClean="0"/>
                        <a:t> с более менее резко суженой вершиной, с хитинизированными складками во внутреннем мешке, с коротким изогнутым флагеллумом. 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728" y="6540512"/>
          <a:ext cx="1762116" cy="31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16"/>
              </a:tblGrid>
              <a:tr h="3174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G.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longipes</a:t>
                      </a:r>
                      <a:r>
                        <a:rPr lang="en-US" sz="1200" baseline="0" dirty="0" smtClean="0"/>
                        <a:t> (Mann.)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000892" y="6583680"/>
          <a:ext cx="1476364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64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G. </a:t>
                      </a:r>
                      <a:r>
                        <a:rPr lang="en-US" sz="1200" dirty="0" err="1" smtClean="0"/>
                        <a:t>kunzei</a:t>
                      </a:r>
                      <a:r>
                        <a:rPr lang="en-US" sz="1200" dirty="0" smtClean="0"/>
                        <a:t> (</a:t>
                      </a:r>
                      <a:r>
                        <a:rPr lang="en-US" sz="1200" dirty="0" err="1" smtClean="0"/>
                        <a:t>Heer</a:t>
                      </a:r>
                      <a:r>
                        <a:rPr lang="en-US" sz="1200" dirty="0" smtClean="0"/>
                        <a:t>)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 descr="C:\Users\Alex\Desktop\new docs 2011\conference Daugavpils 2829 april 2011\geodr\0038 longip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786190"/>
            <a:ext cx="2071702" cy="2681680"/>
          </a:xfrm>
          <a:prstGeom prst="rect">
            <a:avLst/>
          </a:prstGeom>
          <a:noFill/>
        </p:spPr>
      </p:pic>
      <p:pic>
        <p:nvPicPr>
          <p:cNvPr id="8195" name="Picture 3" descr="C:\Users\Alex\Desktop\new docs 2011\conference Daugavpils 2829 april 2011\geodr\0040 kunze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143248"/>
            <a:ext cx="2143140" cy="316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1665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 – “</a:t>
            </a:r>
            <a:r>
              <a:rPr lang="en-US" dirty="0" err="1" smtClean="0"/>
              <a:t>brevicollis</a:t>
            </a:r>
            <a:r>
              <a:rPr lang="en-US" dirty="0" smtClean="0"/>
              <a:t>” group  (“</a:t>
            </a:r>
            <a:r>
              <a:rPr lang="en-US" dirty="0" err="1" smtClean="0"/>
              <a:t>Brachydromicus</a:t>
            </a:r>
            <a:r>
              <a:rPr lang="en-US" dirty="0" smtClean="0"/>
              <a:t>”)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endParaRPr lang="en-US" dirty="0" smtClean="0"/>
          </a:p>
          <a:p>
            <a:r>
              <a:rPr lang="en-US" dirty="0" smtClean="0"/>
              <a:t> </a:t>
            </a:r>
            <a:endParaRPr lang="ru-RU" dirty="0" smtClean="0"/>
          </a:p>
        </p:txBody>
      </p:sp>
      <p:pic>
        <p:nvPicPr>
          <p:cNvPr id="4" name="Рисунок 3" descr="brevicollis gro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7562"/>
            <a:ext cx="3944112" cy="280720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050020"/>
              </p:ext>
            </p:extLst>
          </p:nvPr>
        </p:nvGraphicFramePr>
        <p:xfrm>
          <a:off x="0" y="928670"/>
          <a:ext cx="4857752" cy="2357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644"/>
                <a:gridCol w="2236108"/>
              </a:tblGrid>
              <a:tr h="23574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Виды,</a:t>
                      </a:r>
                      <a:r>
                        <a:rPr lang="ru-RU" sz="1600" baseline="0" dirty="0" smtClean="0"/>
                        <a:t> изученные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Bordoni</a:t>
                      </a:r>
                      <a:r>
                        <a:rPr lang="en-US" sz="1600" dirty="0" smtClean="0"/>
                        <a:t> (1984):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en-US" sz="1600" dirty="0" smtClean="0"/>
                        <a:t>G. </a:t>
                      </a:r>
                      <a:r>
                        <a:rPr lang="en-US" sz="1600" dirty="0" err="1" smtClean="0"/>
                        <a:t>brevicollis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Fauv</a:t>
                      </a:r>
                      <a:r>
                        <a:rPr lang="en-US" sz="1600" dirty="0" smtClean="0"/>
                        <a:t>.</a:t>
                      </a:r>
                      <a:endParaRPr lang="ru-RU" sz="1600" dirty="0" smtClean="0"/>
                    </a:p>
                    <a:p>
                      <a:r>
                        <a:rPr lang="en-US" sz="1600" dirty="0" smtClean="0"/>
                        <a:t>G. </a:t>
                      </a:r>
                      <a:r>
                        <a:rPr lang="en-US" sz="1600" dirty="0" err="1" smtClean="0"/>
                        <a:t>latiusculus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Epp</a:t>
                      </a:r>
                      <a:r>
                        <a:rPr lang="en-US" sz="1600" dirty="0" smtClean="0"/>
                        <a:t>.</a:t>
                      </a:r>
                      <a:endParaRPr lang="ru-RU" sz="1600" dirty="0" smtClean="0"/>
                    </a:p>
                    <a:p>
                      <a:r>
                        <a:rPr lang="en-US" sz="1600" dirty="0" smtClean="0"/>
                        <a:t>G. </a:t>
                      </a:r>
                      <a:r>
                        <a:rPr lang="en-US" sz="1600" dirty="0" err="1" smtClean="0"/>
                        <a:t>constricticollis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Epp</a:t>
                      </a:r>
                      <a:r>
                        <a:rPr lang="en-US" sz="1600" dirty="0" smtClean="0"/>
                        <a:t>.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Виды,</a:t>
                      </a:r>
                      <a:r>
                        <a:rPr lang="ru-RU" sz="1600" baseline="0" dirty="0" smtClean="0"/>
                        <a:t> изученные мной</a:t>
                      </a:r>
                      <a:r>
                        <a:rPr lang="en-US" sz="1600" dirty="0" smtClean="0"/>
                        <a:t>:</a:t>
                      </a:r>
                    </a:p>
                    <a:p>
                      <a:endParaRPr lang="en-US" sz="1600" dirty="0" smtClean="0"/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Все виды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508285"/>
              </p:ext>
            </p:extLst>
          </p:nvPr>
        </p:nvGraphicFramePr>
        <p:xfrm>
          <a:off x="5000628" y="785794"/>
          <a:ext cx="3833818" cy="2746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3818"/>
              </a:tblGrid>
              <a:tr h="2746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Эдеагус с</a:t>
                      </a:r>
                      <a:r>
                        <a:rPr lang="ru-RU" sz="1600" baseline="0" dirty="0" smtClean="0"/>
                        <a:t> расширенной </a:t>
                      </a:r>
                      <a:r>
                        <a:rPr lang="ru-RU" sz="1600" dirty="0" smtClean="0"/>
                        <a:t>средней долей, сужающейся</a:t>
                      </a:r>
                      <a:r>
                        <a:rPr lang="ru-RU" sz="1600" baseline="0" dirty="0" smtClean="0"/>
                        <a:t> к заостренной </a:t>
                      </a:r>
                      <a:r>
                        <a:rPr lang="ru-RU" sz="1600" dirty="0" smtClean="0"/>
                        <a:t>вершине. Парамеры тонкие,  на</a:t>
                      </a:r>
                      <a:r>
                        <a:rPr lang="ru-RU" sz="1600" baseline="0" dirty="0" smtClean="0"/>
                        <a:t> вершине с расширенной лопастью. </a:t>
                      </a:r>
                      <a:r>
                        <a:rPr lang="ru-RU" sz="1600" dirty="0" smtClean="0"/>
                        <a:t>В вентральной средней доле - вертикальная "камера«, более менее сужающаяся к вершине. 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6072206"/>
          <a:ext cx="121441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14"/>
              </a:tblGrid>
              <a:tr h="3571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G.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brevicollis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Fauv</a:t>
                      </a:r>
                      <a:r>
                        <a:rPr lang="en-US" sz="1200" baseline="0" dirty="0" smtClean="0"/>
                        <a:t>.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728" y="6000768"/>
          <a:ext cx="121444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</a:tblGrid>
              <a:tr h="42862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G.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latiusculus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Epp</a:t>
                      </a:r>
                      <a:r>
                        <a:rPr lang="en-US" sz="1200" baseline="0" dirty="0" smtClean="0"/>
                        <a:t>.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786050" y="6000768"/>
          <a:ext cx="1428760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</a:tblGrid>
              <a:tr h="50006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G.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constricticollis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Epp</a:t>
                      </a:r>
                      <a:r>
                        <a:rPr lang="en-US" sz="1200" baseline="0" dirty="0" smtClean="0"/>
                        <a:t>.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 descr="C:\Users\Alex\Desktop\new docs 2011\conference Daugavpils 2829 april 2011\geodr\0019 brevicoll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0504"/>
            <a:ext cx="1487522" cy="1928826"/>
          </a:xfrm>
          <a:prstGeom prst="rect">
            <a:avLst/>
          </a:prstGeom>
          <a:noFill/>
        </p:spPr>
      </p:pic>
      <p:pic>
        <p:nvPicPr>
          <p:cNvPr id="9219" name="Picture 3" descr="C:\Users\Alex\Desktop\new docs 2011\conference Daugavpils 2829 april 2011\geodr\0021 latiuscul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071942"/>
            <a:ext cx="1473218" cy="2000264"/>
          </a:xfrm>
          <a:prstGeom prst="rect">
            <a:avLst/>
          </a:prstGeom>
          <a:noFill/>
        </p:spPr>
      </p:pic>
      <p:pic>
        <p:nvPicPr>
          <p:cNvPr id="9220" name="Picture 4" descr="C:\Users\Alex\Desktop\new docs 2011\conference Daugavpils 2829 april 2011\geodr\0023 constricticoll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1894" y="4071918"/>
            <a:ext cx="1186386" cy="2245333"/>
          </a:xfrm>
          <a:prstGeom prst="rect">
            <a:avLst/>
          </a:prstGeom>
          <a:noFill/>
        </p:spPr>
      </p:pic>
      <p:graphicFrame>
        <p:nvGraphicFramePr>
          <p:cNvPr id="12" name="Таблица 6"/>
          <p:cNvGraphicFramePr>
            <a:graphicFrameLocks noGrp="1"/>
          </p:cNvGraphicFramePr>
          <p:nvPr/>
        </p:nvGraphicFramePr>
        <p:xfrm>
          <a:off x="4500562" y="6000768"/>
          <a:ext cx="1571604" cy="35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04"/>
              </a:tblGrid>
              <a:tr h="3571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G.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brevicollis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Fauv</a:t>
                      </a:r>
                      <a:r>
                        <a:rPr lang="en-US" sz="1200" baseline="0" dirty="0" smtClean="0"/>
                        <a:t>.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7"/>
          <p:cNvGraphicFramePr>
            <a:graphicFrameLocks noGrp="1"/>
          </p:cNvGraphicFramePr>
          <p:nvPr/>
        </p:nvGraphicFramePr>
        <p:xfrm>
          <a:off x="6143636" y="6143644"/>
          <a:ext cx="121444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</a:tblGrid>
              <a:tr h="42862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G.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latiusculus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Epp</a:t>
                      </a:r>
                      <a:r>
                        <a:rPr lang="en-US" sz="1200" baseline="0" dirty="0" smtClean="0"/>
                        <a:t>.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8"/>
          <p:cNvGraphicFramePr>
            <a:graphicFrameLocks noGrp="1"/>
          </p:cNvGraphicFramePr>
          <p:nvPr/>
        </p:nvGraphicFramePr>
        <p:xfrm>
          <a:off x="7715240" y="6357934"/>
          <a:ext cx="1428760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</a:tblGrid>
              <a:tr h="50006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G.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constricticollis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Epp</a:t>
                      </a:r>
                      <a:r>
                        <a:rPr lang="en-US" sz="1200" baseline="0" dirty="0" smtClean="0"/>
                        <a:t>.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F</a:t>
            </a:r>
            <a:r>
              <a:rPr lang="ru-RU" dirty="0" smtClean="0"/>
              <a:t> – “</a:t>
            </a:r>
            <a:r>
              <a:rPr lang="en-US" dirty="0" err="1" smtClean="0"/>
              <a:t>beibienkoi</a:t>
            </a:r>
            <a:r>
              <a:rPr lang="ru-RU" dirty="0" smtClean="0"/>
              <a:t>” </a:t>
            </a:r>
            <a:r>
              <a:rPr lang="en-US" dirty="0" smtClean="0"/>
              <a:t>group</a:t>
            </a:r>
            <a:endParaRPr lang="ru-RU" dirty="0" smtClean="0"/>
          </a:p>
          <a:p>
            <a:endParaRPr lang="en-US" dirty="0" smtClean="0"/>
          </a:p>
          <a:p>
            <a:r>
              <a:rPr lang="ru-RU" dirty="0" smtClean="0"/>
              <a:t> </a:t>
            </a:r>
          </a:p>
          <a:p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329859"/>
              </p:ext>
            </p:extLst>
          </p:nvPr>
        </p:nvGraphicFramePr>
        <p:xfrm>
          <a:off x="0" y="714356"/>
          <a:ext cx="4500594" cy="2071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94"/>
              </a:tblGrid>
              <a:tr h="2071702">
                <a:tc>
                  <a:txBody>
                    <a:bodyPr/>
                    <a:lstStyle/>
                    <a:p>
                      <a:r>
                        <a:rPr lang="ru-RU" dirty="0" smtClean="0"/>
                        <a:t>Изученные</a:t>
                      </a:r>
                      <a:r>
                        <a:rPr lang="ru-RU" baseline="0" dirty="0" smtClean="0"/>
                        <a:t> виды</a:t>
                      </a:r>
                      <a:r>
                        <a:rPr lang="en-US" dirty="0" smtClean="0"/>
                        <a:t>: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en-US" i="1" dirty="0" smtClean="0"/>
                        <a:t>G. </a:t>
                      </a:r>
                      <a:r>
                        <a:rPr lang="en-US" i="1" dirty="0" err="1" smtClean="0"/>
                        <a:t>beibienkoi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err="1" smtClean="0"/>
                        <a:t>Tikhomirova</a:t>
                      </a:r>
                      <a:r>
                        <a:rPr lang="en-US" dirty="0" smtClean="0"/>
                        <a:t>, 1973</a:t>
                      </a:r>
                      <a:endParaRPr lang="ru-RU" dirty="0" smtClean="0"/>
                    </a:p>
                    <a:p>
                      <a:r>
                        <a:rPr kumimoji="0" lang="en-US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G. </a:t>
                      </a:r>
                      <a:r>
                        <a:rPr kumimoji="0" lang="en-US" sz="18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aokii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Watanabe, 1990 </a:t>
                      </a:r>
                    </a:p>
                    <a:p>
                      <a:r>
                        <a:rPr kumimoji="0" lang="en-US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G. </a:t>
                      </a:r>
                      <a:r>
                        <a:rPr kumimoji="0" lang="en-US" sz="18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ohkurai</a:t>
                      </a:r>
                      <a:r>
                        <a:rPr kumimoji="0" lang="en-US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ohkurai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Hayashi, 1992 </a:t>
                      </a:r>
                    </a:p>
                    <a:p>
                      <a:r>
                        <a:rPr kumimoji="0" lang="en-US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G. </a:t>
                      </a:r>
                      <a:r>
                        <a:rPr kumimoji="0" lang="en-US" sz="18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ohkurai</a:t>
                      </a:r>
                      <a:r>
                        <a:rPr kumimoji="0" lang="en-US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yushanensis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Hayashi, 1992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689499"/>
              </p:ext>
            </p:extLst>
          </p:nvPr>
        </p:nvGraphicFramePr>
        <p:xfrm>
          <a:off x="6072198" y="1071546"/>
          <a:ext cx="3071802" cy="3077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02"/>
              </a:tblGrid>
              <a:tr h="30775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Эдеагус</a:t>
                      </a: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 длинным флагеллумом, который в основании расширен, парамеры короткие, не достигают вершины эдеагуса, на вершине с 4 очень длинными щетинками. </a:t>
                      </a:r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beibienkoi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496"/>
            <a:ext cx="4028531" cy="335756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71604" y="6286520"/>
          <a:ext cx="22860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G.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err="1" smtClean="0"/>
                        <a:t>beibienkoi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baseline="0" dirty="0" err="1" smtClean="0"/>
                        <a:t>Tikh</a:t>
                      </a:r>
                      <a:r>
                        <a:rPr lang="en-US" baseline="0" dirty="0" smtClean="0"/>
                        <a:t>.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42" name="Picture 2" descr="C:\Users\Alex\Desktop\new docs 2011\Geodromicus Siberia\Geodromicus beibienkoi\рисунк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794243"/>
            <a:ext cx="2061343" cy="4063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1665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G</a:t>
            </a:r>
            <a:r>
              <a:rPr lang="ru-RU" dirty="0" smtClean="0"/>
              <a:t> – “</a:t>
            </a:r>
            <a:r>
              <a:rPr lang="en-US" dirty="0" err="1" smtClean="0"/>
              <a:t>sibiricus</a:t>
            </a:r>
            <a:r>
              <a:rPr lang="ru-RU" dirty="0" smtClean="0"/>
              <a:t>” </a:t>
            </a:r>
            <a:r>
              <a:rPr lang="en-US" dirty="0" smtClean="0"/>
              <a:t>group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sibiricus gro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73237"/>
            <a:ext cx="3444822" cy="3984763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784745"/>
              </p:ext>
            </p:extLst>
          </p:nvPr>
        </p:nvGraphicFramePr>
        <p:xfrm>
          <a:off x="0" y="928670"/>
          <a:ext cx="3643306" cy="1746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06"/>
              </a:tblGrid>
              <a:tr h="1746248">
                <a:tc>
                  <a:txBody>
                    <a:bodyPr/>
                    <a:lstStyle/>
                    <a:p>
                      <a:r>
                        <a:rPr lang="ru-RU" dirty="0" smtClean="0"/>
                        <a:t>Изученные</a:t>
                      </a:r>
                      <a:r>
                        <a:rPr lang="ru-RU" baseline="0" dirty="0" smtClean="0"/>
                        <a:t> виды</a:t>
                      </a:r>
                      <a:r>
                        <a:rPr lang="en-US" dirty="0" smtClean="0"/>
                        <a:t>: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en-US" i="1" dirty="0" smtClean="0"/>
                        <a:t>G. </a:t>
                      </a:r>
                      <a:r>
                        <a:rPr lang="en-US" i="1" dirty="0" err="1" smtClean="0"/>
                        <a:t>sibiricus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err="1" smtClean="0"/>
                        <a:t>Bh</a:t>
                      </a:r>
                      <a:r>
                        <a:rPr lang="en-US" dirty="0" smtClean="0"/>
                        <a:t>.</a:t>
                      </a:r>
                      <a:endParaRPr lang="ru-RU" dirty="0" smtClean="0"/>
                    </a:p>
                    <a:p>
                      <a:r>
                        <a:rPr lang="en-US" i="1" dirty="0" smtClean="0"/>
                        <a:t>G. </a:t>
                      </a:r>
                      <a:r>
                        <a:rPr lang="en-US" i="1" dirty="0" err="1" smtClean="0"/>
                        <a:t>kirschenblati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err="1" smtClean="0"/>
                        <a:t>Tikhomirova</a:t>
                      </a:r>
                      <a:endParaRPr lang="ru-RU" dirty="0" smtClean="0"/>
                    </a:p>
                    <a:p>
                      <a:r>
                        <a:rPr lang="en-US" i="1" dirty="0" smtClean="0"/>
                        <a:t>G. </a:t>
                      </a:r>
                      <a:r>
                        <a:rPr lang="en-US" i="1" dirty="0" err="1" smtClean="0"/>
                        <a:t>lestevoides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smtClean="0"/>
                        <a:t>Sharp.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934233"/>
              </p:ext>
            </p:extLst>
          </p:nvPr>
        </p:nvGraphicFramePr>
        <p:xfrm>
          <a:off x="3857620" y="1000108"/>
          <a:ext cx="4857784" cy="2928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784"/>
              </a:tblGrid>
              <a:tr h="29289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Эдеагус с широкой ланцетовидной или сосковидной вершиной; парамеры короткие, не достигают вершины эдеаугса; флагеллм очень длинный, в базальной часи</a:t>
                      </a: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спиралевидно скручен.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6734975"/>
          <a:ext cx="1404926" cy="246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926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G.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lestevoides</a:t>
                      </a:r>
                      <a:r>
                        <a:rPr lang="en-US" sz="1000" baseline="0" dirty="0" smtClean="0"/>
                        <a:t> Sharp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57290" y="6736080"/>
          <a:ext cx="1571636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</a:tblGrid>
              <a:tr h="21431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G. </a:t>
                      </a:r>
                      <a:r>
                        <a:rPr lang="en-US" sz="1000" dirty="0" err="1" smtClean="0"/>
                        <a:t>kirschenblati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Tikh</a:t>
                      </a:r>
                      <a:r>
                        <a:rPr lang="en-US" sz="1000" dirty="0" smtClean="0"/>
                        <a:t>.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643174" y="3357562"/>
          <a:ext cx="1333488" cy="246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48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G. </a:t>
                      </a:r>
                      <a:r>
                        <a:rPr lang="en-US" sz="1000" dirty="0" err="1" smtClean="0"/>
                        <a:t>sibiricus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Bh</a:t>
                      </a:r>
                      <a:r>
                        <a:rPr lang="en-US" sz="1000" dirty="0" smtClean="0"/>
                        <a:t>.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7" descr="C:\Users\Alex\Desktop\new docs 2011\conference Daugavpils 2829 april 2011\geodr\0037 lestevoid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000504"/>
            <a:ext cx="1857388" cy="2391968"/>
          </a:xfrm>
          <a:prstGeom prst="rect">
            <a:avLst/>
          </a:prstGeom>
          <a:noFill/>
        </p:spPr>
      </p:pic>
      <p:pic>
        <p:nvPicPr>
          <p:cNvPr id="11267" name="Picture 3" descr="C:\Users\Alex\Desktop\new docs 2011\conference Daugavpils 2829 april 2011\geodr\0031 kirshenbla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000504"/>
            <a:ext cx="1249824" cy="2498242"/>
          </a:xfrm>
          <a:prstGeom prst="rect">
            <a:avLst/>
          </a:prstGeom>
          <a:noFill/>
        </p:spPr>
      </p:pic>
      <p:pic>
        <p:nvPicPr>
          <p:cNvPr id="11268" name="Picture 4" descr="C:\Users\Alex\Desktop\new docs 2011\conference Daugavpils 2829 april 2011\geodr\0030 sibiric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3857628"/>
            <a:ext cx="1388625" cy="2714644"/>
          </a:xfrm>
          <a:prstGeom prst="rect">
            <a:avLst/>
          </a:prstGeom>
          <a:noFill/>
        </p:spPr>
      </p:pic>
      <p:graphicFrame>
        <p:nvGraphicFramePr>
          <p:cNvPr id="13" name="Таблица 6"/>
          <p:cNvGraphicFramePr>
            <a:graphicFrameLocks noGrp="1"/>
          </p:cNvGraphicFramePr>
          <p:nvPr/>
        </p:nvGraphicFramePr>
        <p:xfrm>
          <a:off x="4071934" y="6429396"/>
          <a:ext cx="1404926" cy="246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926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G.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lestevoides</a:t>
                      </a:r>
                      <a:r>
                        <a:rPr lang="en-US" sz="1000" baseline="0" dirty="0" smtClean="0"/>
                        <a:t> Sharp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7"/>
          <p:cNvGraphicFramePr>
            <a:graphicFrameLocks noGrp="1"/>
          </p:cNvGraphicFramePr>
          <p:nvPr/>
        </p:nvGraphicFramePr>
        <p:xfrm>
          <a:off x="5786446" y="6614160"/>
          <a:ext cx="1571636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</a:tblGrid>
              <a:tr h="21431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G. </a:t>
                      </a:r>
                      <a:r>
                        <a:rPr lang="en-US" sz="1000" dirty="0" err="1" smtClean="0"/>
                        <a:t>kirschenblati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Tikh</a:t>
                      </a:r>
                      <a:r>
                        <a:rPr lang="en-US" sz="1000" dirty="0" smtClean="0"/>
                        <a:t>.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8"/>
          <p:cNvGraphicFramePr>
            <a:graphicFrameLocks noGrp="1"/>
          </p:cNvGraphicFramePr>
          <p:nvPr/>
        </p:nvGraphicFramePr>
        <p:xfrm>
          <a:off x="7572396" y="6611950"/>
          <a:ext cx="1333488" cy="246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48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G. </a:t>
                      </a:r>
                      <a:r>
                        <a:rPr lang="en-US" sz="1000" dirty="0" err="1" smtClean="0"/>
                        <a:t>sibiricus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Bh</a:t>
                      </a:r>
                      <a:r>
                        <a:rPr lang="en-US" sz="1000" dirty="0" smtClean="0"/>
                        <a:t>.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0936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Несомненно, </a:t>
            </a:r>
            <a:r>
              <a:rPr lang="ru-RU" dirty="0" smtClean="0"/>
              <a:t>признаки эдеагуса </a:t>
            </a:r>
            <a:r>
              <a:rPr lang="ru-RU" dirty="0"/>
              <a:t>имеют </a:t>
            </a:r>
            <a:r>
              <a:rPr lang="ru-RU" dirty="0" smtClean="0"/>
              <a:t>важное диагностическое значение, </a:t>
            </a:r>
            <a:r>
              <a:rPr lang="ru-RU" dirty="0"/>
              <a:t>но, к сожалению, </a:t>
            </a:r>
            <a:r>
              <a:rPr lang="ru-RU" dirty="0" smtClean="0"/>
              <a:t>мягкий эдеагус </a:t>
            </a:r>
            <a:r>
              <a:rPr lang="ru-RU" dirty="0"/>
              <a:t>часто </a:t>
            </a:r>
            <a:r>
              <a:rPr lang="ru-RU" dirty="0" smtClean="0"/>
              <a:t>может повреждаться и деформироваться в </a:t>
            </a:r>
            <a:r>
              <a:rPr lang="ru-RU" dirty="0"/>
              <a:t>процессе </a:t>
            </a:r>
            <a:r>
              <a:rPr lang="ru-RU" dirty="0" smtClean="0"/>
              <a:t>подготовки временных или постоянных препаратов: </a:t>
            </a:r>
            <a:r>
              <a:rPr lang="ru-RU" dirty="0"/>
              <a:t>это может повлиять на форму вершины, </a:t>
            </a:r>
            <a:r>
              <a:rPr lang="ru-RU" dirty="0" smtClean="0"/>
              <a:t>средней или </a:t>
            </a:r>
            <a:r>
              <a:rPr lang="ru-RU" dirty="0"/>
              <a:t>базальной части, </a:t>
            </a:r>
            <a:r>
              <a:rPr lang="ru-RU" dirty="0" smtClean="0"/>
              <a:t>на хитинизипрованные внутренние структуры. Различные </a:t>
            </a:r>
            <a:r>
              <a:rPr lang="ru-RU" dirty="0"/>
              <a:t>стили </a:t>
            </a:r>
            <a:r>
              <a:rPr lang="ru-RU" dirty="0" smtClean="0"/>
              <a:t>иллюстраций </a:t>
            </a:r>
            <a:r>
              <a:rPr lang="ru-RU" dirty="0"/>
              <a:t>в </a:t>
            </a:r>
            <a:r>
              <a:rPr lang="ru-RU" dirty="0" smtClean="0"/>
              <a:t>работах разных авторов могут быть очень схематичными, поверхностными и противоречивыми.  Часто иллюстрации гениталий в </a:t>
            </a:r>
            <a:r>
              <a:rPr lang="ru-RU" dirty="0"/>
              <a:t>таксономических </a:t>
            </a:r>
            <a:r>
              <a:rPr lang="ru-RU" dirty="0" smtClean="0"/>
              <a:t>работах срисованы автором с сухого препарата, что неизбежно приводит </a:t>
            </a:r>
            <a:r>
              <a:rPr lang="ru-RU" dirty="0"/>
              <a:t>к </a:t>
            </a:r>
            <a:r>
              <a:rPr lang="ru-RU" dirty="0" smtClean="0"/>
              <a:t>неправильному толкованию </a:t>
            </a:r>
            <a:r>
              <a:rPr lang="ru-RU" dirty="0"/>
              <a:t>фактической формы эдеагуса, не говоря уже о пренебрежении </a:t>
            </a:r>
            <a:r>
              <a:rPr lang="ru-RU" dirty="0" smtClean="0"/>
              <a:t>в прорисовке различных структур внутри эдеагуса, </a:t>
            </a:r>
            <a:r>
              <a:rPr lang="ru-RU" dirty="0"/>
              <a:t>которые </a:t>
            </a:r>
            <a:r>
              <a:rPr lang="ru-RU" dirty="0" smtClean="0"/>
              <a:t>очень важны при определении. </a:t>
            </a:r>
            <a:r>
              <a:rPr lang="ru-RU" dirty="0"/>
              <a:t>Во всех этих </a:t>
            </a:r>
            <a:r>
              <a:rPr lang="ru-RU" dirty="0" smtClean="0"/>
              <a:t>группах</a:t>
            </a:r>
            <a:r>
              <a:rPr lang="ru-RU" dirty="0"/>
              <a:t> </a:t>
            </a:r>
            <a:r>
              <a:rPr lang="ru-RU" dirty="0" smtClean="0"/>
              <a:t>с большой внутривидовой изменчивостью, изучение расположения внутренних склеритов </a:t>
            </a:r>
            <a:r>
              <a:rPr lang="ru-RU" dirty="0"/>
              <a:t>в </a:t>
            </a:r>
            <a:r>
              <a:rPr lang="ru-RU" dirty="0" smtClean="0"/>
              <a:t>эндофаллусе может оказаться решающим звеном при разграничении </a:t>
            </a:r>
            <a:r>
              <a:rPr lang="ru-RU" dirty="0"/>
              <a:t>видов. Например</a:t>
            </a:r>
            <a:r>
              <a:rPr lang="ru-RU" dirty="0" smtClean="0"/>
              <a:t>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30936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G. </a:t>
            </a:r>
            <a:r>
              <a:rPr lang="en-US" dirty="0" err="1" smtClean="0"/>
              <a:t>plagiatus</a:t>
            </a:r>
            <a:r>
              <a:rPr lang="en-US" dirty="0" smtClean="0"/>
              <a:t> F.  </a:t>
            </a:r>
          </a:p>
          <a:p>
            <a:pPr algn="ctr">
              <a:buNone/>
            </a:pPr>
            <a:r>
              <a:rPr lang="en-US" sz="1600" dirty="0" smtClean="0"/>
              <a:t>(</a:t>
            </a:r>
            <a:r>
              <a:rPr lang="en-US" sz="1600" i="1" dirty="0" err="1" smtClean="0"/>
              <a:t>anthracinus</a:t>
            </a:r>
            <a:r>
              <a:rPr lang="en-US" sz="1600" dirty="0" smtClean="0"/>
              <a:t> </a:t>
            </a:r>
            <a:r>
              <a:rPr lang="en-US" sz="1600" dirty="0" err="1" smtClean="0"/>
              <a:t>Brisout</a:t>
            </a:r>
            <a:r>
              <a:rPr lang="en-US" sz="1600" dirty="0" smtClean="0"/>
              <a:t>, 1863; </a:t>
            </a:r>
            <a:r>
              <a:rPr lang="en-US" sz="1600" i="1" dirty="0" err="1" smtClean="0"/>
              <a:t>canaliculatus</a:t>
            </a:r>
            <a:r>
              <a:rPr lang="en-US" sz="1600" i="1" dirty="0" smtClean="0"/>
              <a:t> </a:t>
            </a:r>
            <a:r>
              <a:rPr lang="en-US" sz="1600" dirty="0" smtClean="0"/>
              <a:t>(Stephens, 1834);  </a:t>
            </a:r>
            <a:r>
              <a:rPr lang="en-US" sz="1600" i="1" dirty="0" err="1" smtClean="0"/>
              <a:t>globulicollis</a:t>
            </a:r>
            <a:r>
              <a:rPr lang="en-US" sz="1600" dirty="0" smtClean="0"/>
              <a:t> (Mannerheim, 1830); </a:t>
            </a:r>
            <a:r>
              <a:rPr lang="en-US" sz="1600" i="1" dirty="0" err="1" smtClean="0"/>
              <a:t>verticalis</a:t>
            </a:r>
            <a:r>
              <a:rPr lang="en-US" sz="1600" dirty="0" smtClean="0"/>
              <a:t> (Say, 1831); </a:t>
            </a:r>
            <a:r>
              <a:rPr lang="en-US" sz="1600" i="1" dirty="0" err="1" smtClean="0"/>
              <a:t>subnigritus</a:t>
            </a:r>
            <a:r>
              <a:rPr lang="en-US" sz="1600" dirty="0" smtClean="0"/>
              <a:t> </a:t>
            </a:r>
            <a:r>
              <a:rPr lang="en-US" sz="1600" dirty="0" err="1" smtClean="0"/>
              <a:t>Lohse</a:t>
            </a:r>
            <a:r>
              <a:rPr lang="en-US" sz="1600" dirty="0" smtClean="0"/>
              <a:t>, 1958)</a:t>
            </a:r>
            <a:endParaRPr lang="ru-RU" sz="1600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 descr="plagiatus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8934"/>
            <a:ext cx="5870593" cy="3552476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197837"/>
              </p:ext>
            </p:extLst>
          </p:nvPr>
        </p:nvGraphicFramePr>
        <p:xfrm>
          <a:off x="0" y="1000108"/>
          <a:ext cx="171451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Распространение</a:t>
                      </a:r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en-US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Вероятно, голарктическое</a:t>
                      </a:r>
                      <a:endParaRPr kumimoji="0" lang="ru-RU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432953"/>
              </p:ext>
            </p:extLst>
          </p:nvPr>
        </p:nvGraphicFramePr>
        <p:xfrm>
          <a:off x="0" y="1714488"/>
          <a:ext cx="5286380" cy="92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6380"/>
              </a:tblGrid>
              <a:tr h="928694"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Изучено </a:t>
                      </a:r>
                      <a:r>
                        <a:rPr kumimoji="0" lang="en-US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42 </a:t>
                      </a:r>
                      <a:r>
                        <a:rPr kumimoji="0" lang="ru-RU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экземпляра</a:t>
                      </a:r>
                      <a:r>
                        <a:rPr kumimoji="0"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ru-RU" sz="12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из Европы, европейсской части России, Казахстана, Урала и Восточной Сибири.</a:t>
                      </a:r>
                      <a:endParaRPr lang="ru-RU" sz="12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82" y="5214950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1-3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357290" y="5072074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143108" y="4143380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5-6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071670" y="5643578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000364" y="5214950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714744" y="5357826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505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857752" y="5429264"/>
          <a:ext cx="64294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10-11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929322" y="1928802"/>
          <a:ext cx="1857388" cy="3929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3929066"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r>
                        <a:rPr lang="en-US" sz="1200" baseline="0" dirty="0" smtClean="0"/>
                        <a:t>1-3: </a:t>
                      </a:r>
                      <a:r>
                        <a:rPr lang="en-US" sz="1200" baseline="0" dirty="0" err="1" smtClean="0"/>
                        <a:t>Bordoni</a:t>
                      </a:r>
                      <a:r>
                        <a:rPr lang="en-US" sz="1200" baseline="0" dirty="0" smtClean="0"/>
                        <a:t>,  1984 </a:t>
                      </a:r>
                    </a:p>
                    <a:p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4: Smetana, 1959</a:t>
                      </a:r>
                    </a:p>
                    <a:p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5-6: </a:t>
                      </a:r>
                      <a:r>
                        <a:rPr lang="en-US" sz="1200" baseline="0" dirty="0" err="1" smtClean="0"/>
                        <a:t>Fagel</a:t>
                      </a:r>
                      <a:r>
                        <a:rPr lang="en-US" sz="1200" baseline="0" dirty="0" smtClean="0"/>
                        <a:t>,  1958</a:t>
                      </a:r>
                    </a:p>
                    <a:p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7: </a:t>
                      </a:r>
                      <a:r>
                        <a:rPr lang="en-US" sz="1200" baseline="0" dirty="0" err="1" smtClean="0"/>
                        <a:t>Lohse</a:t>
                      </a:r>
                      <a:r>
                        <a:rPr lang="en-US" sz="1200" baseline="0" dirty="0" smtClean="0"/>
                        <a:t>, 1964</a:t>
                      </a:r>
                    </a:p>
                    <a:p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8:  </a:t>
                      </a:r>
                      <a:r>
                        <a:rPr lang="en-US" sz="1200" baseline="0" dirty="0" err="1" smtClean="0"/>
                        <a:t>Lohse</a:t>
                      </a:r>
                      <a:r>
                        <a:rPr lang="en-US" sz="1200" baseline="0" dirty="0" smtClean="0"/>
                        <a:t>,  1958</a:t>
                      </a:r>
                    </a:p>
                    <a:p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9: </a:t>
                      </a:r>
                      <a:r>
                        <a:rPr lang="en-US" sz="1200" baseline="0" dirty="0" err="1" smtClean="0"/>
                        <a:t>Toth</a:t>
                      </a:r>
                      <a:r>
                        <a:rPr lang="en-US" sz="1200" baseline="0" dirty="0" smtClean="0"/>
                        <a:t>,  1982</a:t>
                      </a:r>
                    </a:p>
                    <a:p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10. </a:t>
                      </a:r>
                      <a:r>
                        <a:rPr lang="en-US" sz="1200" baseline="0" dirty="0" err="1" smtClean="0"/>
                        <a:t>Zanetti</a:t>
                      </a:r>
                      <a:r>
                        <a:rPr lang="en-US" sz="1200" baseline="0" dirty="0" smtClean="0"/>
                        <a:t>,  1987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290" name="Picture 2" descr="C:\Users\Alex\Desktop\new docs 2011\conference Daugavpils 2829 april 2011\geodr\007 plagiatus u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9874" y="3857628"/>
            <a:ext cx="1554126" cy="2786082"/>
          </a:xfrm>
          <a:prstGeom prst="rect">
            <a:avLst/>
          </a:prstGeom>
          <a:noFill/>
        </p:spPr>
      </p:pic>
      <p:pic>
        <p:nvPicPr>
          <p:cNvPr id="12291" name="Picture 3" descr="C:\Users\Alex\Desktop\new docs 2011\conference Daugavpils 2829 april 2011\geodr\0025 plagiat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1567" y="928670"/>
            <a:ext cx="1502433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lagiat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1878676" cy="4430684"/>
          </a:xfrm>
          <a:prstGeom prst="rect">
            <a:avLst/>
          </a:prstGeom>
        </p:spPr>
      </p:pic>
      <p:pic>
        <p:nvPicPr>
          <p:cNvPr id="5" name="Содержимое 3" descr="Изображение 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060848"/>
            <a:ext cx="3251699" cy="470852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214290"/>
          <a:ext cx="183355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5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G. </a:t>
                      </a:r>
                      <a:r>
                        <a:rPr lang="en-US" dirty="0" err="1" smtClean="0"/>
                        <a:t>plagiatus</a:t>
                      </a:r>
                      <a:r>
                        <a:rPr lang="en-US" dirty="0" smtClean="0"/>
                        <a:t> F.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116631"/>
              </p:ext>
            </p:extLst>
          </p:nvPr>
        </p:nvGraphicFramePr>
        <p:xfrm>
          <a:off x="5857884" y="2103120"/>
          <a:ext cx="185738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392906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Эдеагус</a:t>
                      </a:r>
                      <a:r>
                        <a:rPr lang="ru-RU" sz="1200" baseline="0" dirty="0" smtClean="0"/>
                        <a:t> и вершина эдеагуса вентрально</a:t>
                      </a:r>
                      <a:r>
                        <a:rPr lang="en-US" sz="1200" dirty="0" smtClean="0"/>
                        <a:t> :</a:t>
                      </a:r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1-2: </a:t>
                      </a:r>
                      <a:r>
                        <a:rPr lang="ru-RU" sz="1200" dirty="0" smtClean="0"/>
                        <a:t>Восточная</a:t>
                      </a:r>
                      <a:r>
                        <a:rPr lang="ru-RU" sz="1200" baseline="0" dirty="0" smtClean="0"/>
                        <a:t> Сибирь</a:t>
                      </a:r>
                      <a:r>
                        <a:rPr lang="en-US" sz="1200" dirty="0" smtClean="0"/>
                        <a:t> (</a:t>
                      </a:r>
                      <a:r>
                        <a:rPr lang="ru-RU" sz="1200" dirty="0" smtClean="0"/>
                        <a:t>Иркутская</a:t>
                      </a:r>
                      <a:r>
                        <a:rPr lang="ru-RU" sz="1200" baseline="0" dirty="0" smtClean="0"/>
                        <a:t> область: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baseline="0" dirty="0" smtClean="0"/>
                        <a:t> р. Ока</a:t>
                      </a:r>
                      <a:r>
                        <a:rPr lang="en-US" sz="1200" baseline="0" dirty="0" smtClean="0"/>
                        <a:t>)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3-</a:t>
                      </a:r>
                      <a:r>
                        <a:rPr lang="ru-RU" sz="1200" dirty="0" smtClean="0"/>
                        <a:t>6</a:t>
                      </a:r>
                      <a:r>
                        <a:rPr lang="en-US" sz="1200" dirty="0" smtClean="0"/>
                        <a:t>: </a:t>
                      </a:r>
                      <a:r>
                        <a:rPr lang="ru-RU" sz="1200" dirty="0" smtClean="0"/>
                        <a:t>Восточная</a:t>
                      </a:r>
                      <a:r>
                        <a:rPr lang="ru-RU" sz="1200" baseline="0" dirty="0" smtClean="0"/>
                        <a:t> Сибирь</a:t>
                      </a:r>
                      <a:r>
                        <a:rPr lang="en-US" sz="1200" dirty="0" smtClean="0"/>
                        <a:t> (</a:t>
                      </a:r>
                      <a:r>
                        <a:rPr lang="ru-RU" sz="1200" dirty="0" smtClean="0"/>
                        <a:t>Иркутская</a:t>
                      </a:r>
                      <a:r>
                        <a:rPr lang="ru-RU" sz="1200" baseline="0" dirty="0" smtClean="0"/>
                        <a:t> область:</a:t>
                      </a:r>
                      <a:r>
                        <a:rPr lang="en-US" sz="1200" dirty="0" smtClean="0"/>
                        <a:t> </a:t>
                      </a:r>
                      <a:r>
                        <a:rPr lang="ru-RU" sz="1200" baseline="0" dirty="0" smtClean="0"/>
                        <a:t> Баргадай</a:t>
                      </a:r>
                      <a:r>
                        <a:rPr lang="en-US" sz="1200" dirty="0" smtClean="0"/>
                        <a:t>)</a:t>
                      </a:r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7-8: </a:t>
                      </a:r>
                      <a:r>
                        <a:rPr lang="ru-RU" sz="1200" dirty="0" smtClean="0"/>
                        <a:t>Восточная</a:t>
                      </a:r>
                      <a:r>
                        <a:rPr lang="ru-RU" sz="1200" baseline="0" dirty="0" smtClean="0"/>
                        <a:t> Сибирь</a:t>
                      </a:r>
                      <a:r>
                        <a:rPr lang="en-US" sz="1200" dirty="0" smtClean="0"/>
                        <a:t> (</a:t>
                      </a:r>
                      <a:r>
                        <a:rPr lang="ru-RU" sz="1200" dirty="0" smtClean="0"/>
                        <a:t>Восточные</a:t>
                      </a:r>
                      <a:r>
                        <a:rPr lang="ru-RU" sz="1200" baseline="0" dirty="0" smtClean="0"/>
                        <a:t> Саяны</a:t>
                      </a:r>
                      <a:r>
                        <a:rPr lang="en-US" sz="1200" dirty="0" smtClean="0"/>
                        <a:t>: </a:t>
                      </a:r>
                      <a:r>
                        <a:rPr lang="ru-RU" sz="1200" baseline="0" dirty="0" smtClean="0"/>
                        <a:t> Аршан</a:t>
                      </a:r>
                      <a:r>
                        <a:rPr lang="en-US" sz="1200" dirty="0" smtClean="0"/>
                        <a:t>)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9-10: 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baseline="0" dirty="0" smtClean="0"/>
                        <a:t>Восточная Сибирь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ru-RU" sz="1200" baseline="0" dirty="0" smtClean="0"/>
                        <a:t>Красноярский край</a:t>
                      </a:r>
                      <a:r>
                        <a:rPr lang="en-US" sz="1200" baseline="0" dirty="0" smtClean="0"/>
                        <a:t>: </a:t>
                      </a:r>
                      <a:r>
                        <a:rPr lang="ru-RU" sz="1200" baseline="0" dirty="0" smtClean="0"/>
                        <a:t> р. Елогуй</a:t>
                      </a:r>
                      <a:r>
                        <a:rPr lang="en-US" sz="1200" baseline="0" dirty="0" smtClean="0"/>
                        <a:t>)</a:t>
                      </a:r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baseline="0" dirty="0" smtClean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44" y="2285992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1-2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71538" y="2285992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3-4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214546" y="2214554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5-6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000364" y="2214554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7-8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786182" y="2214554"/>
          <a:ext cx="64294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9-10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166508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G. </a:t>
            </a:r>
            <a:r>
              <a:rPr lang="en-US" dirty="0" err="1" smtClean="0"/>
              <a:t>nigrita</a:t>
            </a:r>
            <a:r>
              <a:rPr lang="en-US" b="1" dirty="0" smtClean="0"/>
              <a:t> (P. Mueller, 1821)</a:t>
            </a:r>
            <a:endParaRPr lang="ru-RU" dirty="0"/>
          </a:p>
        </p:txBody>
      </p:sp>
      <p:pic>
        <p:nvPicPr>
          <p:cNvPr id="4" name="Рисунок 3" descr="nigritus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3314"/>
            <a:ext cx="5385078" cy="283883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57818" y="2928934"/>
          <a:ext cx="1857388" cy="3929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</a:tblGrid>
              <a:tr h="3929066"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r>
                        <a:rPr lang="en-US" sz="1200" baseline="0" dirty="0" smtClean="0"/>
                        <a:t>1-2: </a:t>
                      </a:r>
                      <a:r>
                        <a:rPr lang="en-US" sz="1200" baseline="0" dirty="0" err="1" smtClean="0"/>
                        <a:t>Zanetti</a:t>
                      </a:r>
                      <a:r>
                        <a:rPr lang="en-US" sz="1200" baseline="0" dirty="0" smtClean="0"/>
                        <a:t>, 1987</a:t>
                      </a:r>
                    </a:p>
                    <a:p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3-4:  </a:t>
                      </a:r>
                      <a:r>
                        <a:rPr lang="en-US" sz="1200" baseline="0" dirty="0" err="1" smtClean="0"/>
                        <a:t>Fagel</a:t>
                      </a:r>
                      <a:r>
                        <a:rPr lang="en-US" sz="1200" baseline="0" dirty="0" smtClean="0"/>
                        <a:t>, 1958</a:t>
                      </a:r>
                    </a:p>
                    <a:p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5:-6  </a:t>
                      </a:r>
                      <a:r>
                        <a:rPr lang="en-US" sz="1200" baseline="0" dirty="0" err="1" smtClean="0"/>
                        <a:t>Bordoni</a:t>
                      </a:r>
                      <a:r>
                        <a:rPr lang="en-US" sz="1200" baseline="0" dirty="0" smtClean="0"/>
                        <a:t>, 1984</a:t>
                      </a:r>
                    </a:p>
                    <a:p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7: </a:t>
                      </a:r>
                      <a:r>
                        <a:rPr lang="en-US" sz="1200" baseline="0" dirty="0" err="1" smtClean="0"/>
                        <a:t>Lohse</a:t>
                      </a:r>
                      <a:r>
                        <a:rPr lang="en-US" sz="1200" baseline="0" dirty="0" smtClean="0"/>
                        <a:t>, 1964</a:t>
                      </a:r>
                    </a:p>
                    <a:p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8:  </a:t>
                      </a:r>
                      <a:r>
                        <a:rPr lang="en-US" sz="1200" baseline="0" dirty="0" err="1" smtClean="0"/>
                        <a:t>Lohse</a:t>
                      </a:r>
                      <a:r>
                        <a:rPr lang="en-US" sz="1200" baseline="0" dirty="0" smtClean="0"/>
                        <a:t>,  1958</a:t>
                      </a:r>
                    </a:p>
                    <a:p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9: </a:t>
                      </a:r>
                      <a:r>
                        <a:rPr lang="en-US" sz="1200" baseline="0" dirty="0" err="1" smtClean="0"/>
                        <a:t>Toth</a:t>
                      </a:r>
                      <a:r>
                        <a:rPr lang="en-US" sz="1200" baseline="0" dirty="0" smtClean="0"/>
                        <a:t>,  1982</a:t>
                      </a:r>
                    </a:p>
                    <a:p>
                      <a:endParaRPr lang="en-US" sz="1200" baseline="0" dirty="0" smtClean="0"/>
                    </a:p>
                    <a:p>
                      <a:endParaRPr lang="en-US" sz="1200" baseline="0" dirty="0" smtClean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57290" y="642918"/>
          <a:ext cx="6715172" cy="285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5172"/>
              </a:tblGrid>
              <a:tr h="285752">
                <a:tc>
                  <a:txBody>
                    <a:bodyPr/>
                    <a:lstStyle/>
                    <a:p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 subspecies: </a:t>
                      </a:r>
                      <a:r>
                        <a:rPr kumimoji="0" lang="en-US" sz="12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G. </a:t>
                      </a:r>
                      <a:r>
                        <a:rPr kumimoji="0" lang="en-US" sz="12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nigrita</a:t>
                      </a:r>
                      <a:r>
                        <a:rPr kumimoji="0" lang="en-US" sz="12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nigrita</a:t>
                      </a:r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(P. Mueller, 1821) and </a:t>
                      </a:r>
                      <a:r>
                        <a:rPr kumimoji="0" lang="en-US" sz="12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G. </a:t>
                      </a:r>
                      <a:r>
                        <a:rPr kumimoji="0" lang="en-US" sz="12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nigrita</a:t>
                      </a:r>
                      <a:r>
                        <a:rPr kumimoji="0" lang="en-US" sz="12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lohsei</a:t>
                      </a:r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Jarrige</a:t>
                      </a:r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1963 (France)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036079"/>
              </p:ext>
            </p:extLst>
          </p:nvPr>
        </p:nvGraphicFramePr>
        <p:xfrm>
          <a:off x="142844" y="1214422"/>
          <a:ext cx="171451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Распространение</a:t>
                      </a:r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en-US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Европа</a:t>
                      </a:r>
                      <a:r>
                        <a:rPr kumimoji="0" lang="en-US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европейская часть России</a:t>
                      </a:r>
                      <a:endParaRPr kumimoji="0" lang="ru-RU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712584"/>
              </p:ext>
            </p:extLst>
          </p:nvPr>
        </p:nvGraphicFramePr>
        <p:xfrm>
          <a:off x="142844" y="2000240"/>
          <a:ext cx="2071702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</a:tblGrid>
              <a:tr h="714380">
                <a:tc>
                  <a:txBody>
                    <a:bodyPr/>
                    <a:lstStyle/>
                    <a:p>
                      <a:r>
                        <a:rPr kumimoji="0" lang="en-US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Изучено </a:t>
                      </a:r>
                      <a:r>
                        <a:rPr kumimoji="0" lang="en-US" sz="12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kumimoji="0"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видов из Европы и европейской России</a:t>
                      </a:r>
                      <a:endParaRPr lang="ru-RU" sz="12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20" y="5786454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1-2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357290" y="5072074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3-4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214546" y="6072206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5-6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000364" y="4929198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929058" y="5929330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714876" y="5857892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314" name="Picture 2" descr="C:\Users\Alex\Desktop\new docs 2011\conference Daugavpils 2829 april 2011\geodr\0024 nigri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714620"/>
            <a:ext cx="2032630" cy="3872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714356"/>
          <a:ext cx="8501122" cy="421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387999">
                <a:tc>
                  <a:txBody>
                    <a:bodyPr/>
                    <a:lstStyle/>
                    <a:p>
                      <a:r>
                        <a:rPr lang="en-US" dirty="0" smtClean="0"/>
                        <a:t>“Species”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sensu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Bordoni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Species </a:t>
                      </a:r>
                      <a:r>
                        <a:rPr lang="en-US" dirty="0" err="1" smtClean="0"/>
                        <a:t>sensu</a:t>
                      </a:r>
                      <a:r>
                        <a:rPr lang="en-US" dirty="0" smtClean="0"/>
                        <a:t> me</a:t>
                      </a:r>
                      <a:r>
                        <a:rPr lang="en-US" dirty="0" smtClean="0">
                          <a:sym typeface="Wingdings" pitchFamily="2" charset="2"/>
                        </a:rPr>
                        <a:t></a:t>
                      </a:r>
                      <a:endParaRPr lang="ru-RU" dirty="0"/>
                    </a:p>
                  </a:txBody>
                  <a:tcPr/>
                </a:tc>
              </a:tr>
              <a:tr h="3826843">
                <a:tc>
                  <a:txBody>
                    <a:bodyPr/>
                    <a:lstStyle/>
                    <a:p>
                      <a:r>
                        <a:rPr lang="en-US" dirty="0" smtClean="0"/>
                        <a:t>1. G. major </a:t>
                      </a:r>
                      <a:r>
                        <a:rPr lang="en-US" dirty="0" err="1" smtClean="0"/>
                        <a:t>Motsch</a:t>
                      </a:r>
                      <a:r>
                        <a:rPr lang="en-US" dirty="0" smtClean="0"/>
                        <a:t>., 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2. </a:t>
                      </a:r>
                      <a:r>
                        <a:rPr lang="en-US" i="1" dirty="0" smtClean="0"/>
                        <a:t>G. </a:t>
                      </a:r>
                      <a:r>
                        <a:rPr lang="en-US" i="1" dirty="0" err="1" smtClean="0"/>
                        <a:t>languidus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Luze</a:t>
                      </a:r>
                      <a:r>
                        <a:rPr lang="en-US" i="1" dirty="0" smtClean="0"/>
                        <a:t>, </a:t>
                      </a:r>
                      <a:endParaRPr lang="ru-RU" i="1" dirty="0" smtClean="0"/>
                    </a:p>
                    <a:p>
                      <a:r>
                        <a:rPr lang="en-US" i="1" dirty="0" smtClean="0"/>
                        <a:t>3. G. </a:t>
                      </a:r>
                      <a:r>
                        <a:rPr lang="en-US" i="1" dirty="0" err="1" smtClean="0"/>
                        <a:t>caucasianus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Bordoni</a:t>
                      </a:r>
                      <a:r>
                        <a:rPr lang="en-US" i="1" dirty="0" smtClean="0"/>
                        <a:t>, </a:t>
                      </a:r>
                      <a:endParaRPr lang="ru-RU" i="1" dirty="0" smtClean="0"/>
                    </a:p>
                    <a:p>
                      <a:r>
                        <a:rPr lang="en-US" i="1" dirty="0" smtClean="0"/>
                        <a:t>4. G. </a:t>
                      </a:r>
                      <a:r>
                        <a:rPr lang="en-US" i="1" dirty="0" err="1" smtClean="0"/>
                        <a:t>luzianus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Luze</a:t>
                      </a:r>
                      <a:r>
                        <a:rPr lang="en-US" i="1" dirty="0" smtClean="0"/>
                        <a:t>, </a:t>
                      </a:r>
                      <a:endParaRPr lang="ru-RU" i="1" dirty="0" smtClean="0"/>
                    </a:p>
                    <a:p>
                      <a:r>
                        <a:rPr lang="en-US" i="1" dirty="0" smtClean="0"/>
                        <a:t>5. G. </a:t>
                      </a:r>
                      <a:r>
                        <a:rPr lang="en-US" i="1" dirty="0" err="1" smtClean="0"/>
                        <a:t>gracilicornis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Luze</a:t>
                      </a:r>
                      <a:r>
                        <a:rPr lang="en-US" i="1" dirty="0" smtClean="0"/>
                        <a:t>, </a:t>
                      </a:r>
                      <a:endParaRPr lang="ru-RU" i="1" dirty="0" smtClean="0"/>
                    </a:p>
                    <a:p>
                      <a:r>
                        <a:rPr lang="en-US" i="1" dirty="0" smtClean="0"/>
                        <a:t>6. G. </a:t>
                      </a:r>
                      <a:r>
                        <a:rPr lang="en-US" i="1" dirty="0" err="1" smtClean="0"/>
                        <a:t>asiaticus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Bh</a:t>
                      </a:r>
                      <a:r>
                        <a:rPr lang="en-US" i="1" dirty="0" smtClean="0"/>
                        <a:t>., </a:t>
                      </a:r>
                      <a:endParaRPr lang="ru-RU" i="1" dirty="0" smtClean="0"/>
                    </a:p>
                    <a:p>
                      <a:r>
                        <a:rPr lang="en-US" i="1" dirty="0" smtClean="0"/>
                        <a:t>7. G. </a:t>
                      </a:r>
                      <a:r>
                        <a:rPr lang="en-US" i="1" dirty="0" err="1" smtClean="0"/>
                        <a:t>ponticus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Fagel</a:t>
                      </a:r>
                      <a:r>
                        <a:rPr lang="en-US" i="1" dirty="0" smtClean="0"/>
                        <a:t>, </a:t>
                      </a:r>
                      <a:endParaRPr lang="ru-RU" i="1" dirty="0" smtClean="0"/>
                    </a:p>
                    <a:p>
                      <a:r>
                        <a:rPr lang="en-US" dirty="0" smtClean="0"/>
                        <a:t>8. G. </a:t>
                      </a:r>
                      <a:r>
                        <a:rPr lang="en-US" dirty="0" err="1" smtClean="0"/>
                        <a:t>zwickianus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Fagel</a:t>
                      </a:r>
                      <a:r>
                        <a:rPr lang="en-US" dirty="0" smtClean="0"/>
                        <a:t>, 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9. G. </a:t>
                      </a:r>
                      <a:r>
                        <a:rPr lang="en-US" dirty="0" err="1" smtClean="0"/>
                        <a:t>jarrigeanus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Fagel</a:t>
                      </a:r>
                      <a:r>
                        <a:rPr lang="en-US" dirty="0" smtClean="0"/>
                        <a:t>, 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10. G. </a:t>
                      </a:r>
                      <a:r>
                        <a:rPr lang="en-US" dirty="0" err="1" smtClean="0"/>
                        <a:t>dubiosus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Fagel</a:t>
                      </a:r>
                      <a:r>
                        <a:rPr lang="en-US" dirty="0" smtClean="0"/>
                        <a:t>, 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11. G. </a:t>
                      </a:r>
                      <a:r>
                        <a:rPr lang="en-US" dirty="0" err="1" smtClean="0"/>
                        <a:t>anatolicus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Fagel</a:t>
                      </a:r>
                      <a:r>
                        <a:rPr lang="en-US" dirty="0" smtClean="0"/>
                        <a:t>, 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12. G. </a:t>
                      </a:r>
                      <a:r>
                        <a:rPr lang="en-US" dirty="0" err="1" smtClean="0"/>
                        <a:t>laticollis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Fagel</a:t>
                      </a:r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G. </a:t>
                      </a:r>
                      <a:r>
                        <a:rPr lang="en-US" dirty="0" err="1" smtClean="0"/>
                        <a:t>rivularis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Iablokoff-Khnzorian</a:t>
                      </a:r>
                      <a:r>
                        <a:rPr lang="en-US" dirty="0" smtClean="0"/>
                        <a:t> (= </a:t>
                      </a:r>
                      <a:r>
                        <a:rPr lang="en-US" dirty="0" err="1" smtClean="0"/>
                        <a:t>convexus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Iablokoff-Khnzorian</a:t>
                      </a:r>
                      <a:r>
                        <a:rPr lang="en-US" dirty="0" smtClean="0"/>
                        <a:t>), 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2. G. </a:t>
                      </a:r>
                      <a:r>
                        <a:rPr lang="en-US" dirty="0" err="1" smtClean="0"/>
                        <a:t>sp.n</a:t>
                      </a:r>
                      <a:r>
                        <a:rPr lang="en-US" dirty="0" smtClean="0"/>
                        <a:t>. (NW Pakistan)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Alex\Desktop\new docs 2011\conference Daugavpils 2829 april 2011\geodr\0043 anatoli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44053"/>
            <a:ext cx="1071570" cy="1813947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14480" y="6217920"/>
          <a:ext cx="133348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4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anatolicus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holotype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 descr="C:\Users\Alex\Desktop\new docs 2011\conference Daugavpils 2829 april 2011\geodr\0044 dubiosu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901201"/>
            <a:ext cx="1143007" cy="1956799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857752" y="6116320"/>
          <a:ext cx="12858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dubiosus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holotype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 descr="C:\Users\Alex\Desktop\new docs 2011\conference Daugavpils 2829 april 2011\geodr\0046 zwickian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000636"/>
            <a:ext cx="1314187" cy="1857364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572332" y="6217920"/>
          <a:ext cx="157166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zwickianus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holotype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jor group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8817492" cy="3071810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2500306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1-3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14480" y="2285992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4-5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14612" y="2214554"/>
          <a:ext cx="42862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6-8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29058" y="2285992"/>
          <a:ext cx="571504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9-10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628" y="2357430"/>
          <a:ext cx="64294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11-12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000760" y="2285992"/>
          <a:ext cx="64294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13-14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286644" y="2357430"/>
          <a:ext cx="64294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15-16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3000372"/>
          <a:ext cx="4429124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24"/>
              </a:tblGrid>
              <a:tr h="1928826"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1-3: </a:t>
                      </a:r>
                      <a:r>
                        <a:rPr lang="en-US" sz="1200" dirty="0" err="1" smtClean="0"/>
                        <a:t>Geodromicus</a:t>
                      </a:r>
                      <a:r>
                        <a:rPr lang="en-US" sz="1200" dirty="0" smtClean="0"/>
                        <a:t> major </a:t>
                      </a:r>
                      <a:r>
                        <a:rPr lang="en-US" sz="1200" dirty="0" err="1" smtClean="0"/>
                        <a:t>Motsch</a:t>
                      </a:r>
                      <a:r>
                        <a:rPr lang="en-US" sz="1200" dirty="0" smtClean="0"/>
                        <a:t>.</a:t>
                      </a:r>
                      <a:r>
                        <a:rPr lang="en-US" sz="1200" baseline="0" dirty="0" smtClean="0"/>
                        <a:t> (Caucasus: Kazbek);</a:t>
                      </a:r>
                    </a:p>
                    <a:p>
                      <a:r>
                        <a:rPr lang="en-US" sz="1200" baseline="0" dirty="0" smtClean="0"/>
                        <a:t>4-5: G. </a:t>
                      </a:r>
                      <a:r>
                        <a:rPr lang="en-US" sz="1200" baseline="0" dirty="0" err="1" smtClean="0"/>
                        <a:t>languidus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Luze</a:t>
                      </a:r>
                      <a:r>
                        <a:rPr lang="en-US" sz="1200" baseline="0" dirty="0" smtClean="0"/>
                        <a:t> (Caucasus: Kazbek)</a:t>
                      </a:r>
                    </a:p>
                    <a:p>
                      <a:r>
                        <a:rPr lang="en-US" sz="1200" baseline="0" dirty="0" smtClean="0"/>
                        <a:t>6-8: G. </a:t>
                      </a:r>
                      <a:r>
                        <a:rPr lang="en-US" sz="1200" baseline="0" dirty="0" err="1" smtClean="0"/>
                        <a:t>caucasianus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Bordoni</a:t>
                      </a:r>
                      <a:r>
                        <a:rPr lang="en-US" sz="1200" baseline="0" dirty="0" smtClean="0"/>
                        <a:t> (Caucasus: </a:t>
                      </a:r>
                      <a:r>
                        <a:rPr lang="en-US" sz="1200" baseline="0" dirty="0" err="1" smtClean="0"/>
                        <a:t>Krasnaya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Polyana</a:t>
                      </a:r>
                      <a:r>
                        <a:rPr lang="en-US" sz="1200" baseline="0" dirty="0" smtClean="0"/>
                        <a:t>) </a:t>
                      </a:r>
                    </a:p>
                    <a:p>
                      <a:r>
                        <a:rPr lang="en-US" sz="1200" baseline="0" dirty="0" smtClean="0"/>
                        <a:t>9-10: G. </a:t>
                      </a:r>
                      <a:r>
                        <a:rPr lang="en-US" sz="1200" baseline="0" dirty="0" err="1" smtClean="0"/>
                        <a:t>luzianus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Bordoni</a:t>
                      </a:r>
                      <a:r>
                        <a:rPr lang="en-US" sz="1200" baseline="0" dirty="0" smtClean="0"/>
                        <a:t> (Caucasus: Armenia)</a:t>
                      </a:r>
                    </a:p>
                    <a:p>
                      <a:r>
                        <a:rPr lang="en-US" sz="1200" baseline="0" dirty="0" smtClean="0"/>
                        <a:t>11-12: G. </a:t>
                      </a:r>
                      <a:r>
                        <a:rPr lang="en-US" sz="1200" baseline="0" dirty="0" err="1" smtClean="0"/>
                        <a:t>gracilicornis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Luze</a:t>
                      </a:r>
                      <a:r>
                        <a:rPr lang="en-US" sz="1200" baseline="0" dirty="0" smtClean="0"/>
                        <a:t> (Caucasus: Kazbek)</a:t>
                      </a:r>
                    </a:p>
                    <a:p>
                      <a:r>
                        <a:rPr lang="en-US" sz="1200" baseline="0" dirty="0" smtClean="0"/>
                        <a:t>13-14: G. </a:t>
                      </a:r>
                      <a:r>
                        <a:rPr lang="en-US" sz="1200" baseline="0" dirty="0" err="1" smtClean="0"/>
                        <a:t>asiaticus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Bh</a:t>
                      </a:r>
                      <a:r>
                        <a:rPr lang="en-US" sz="1200" baseline="0" dirty="0" smtClean="0"/>
                        <a:t>. (Turkey: </a:t>
                      </a:r>
                      <a:r>
                        <a:rPr lang="en-US" sz="1200" baseline="0" dirty="0" err="1" smtClean="0"/>
                        <a:t>Bulgar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Madan</a:t>
                      </a:r>
                      <a:r>
                        <a:rPr lang="en-US" sz="1200" baseline="0" dirty="0" smtClean="0"/>
                        <a:t>)</a:t>
                      </a:r>
                    </a:p>
                    <a:p>
                      <a:r>
                        <a:rPr lang="en-US" sz="1200" baseline="0" dirty="0" smtClean="0"/>
                        <a:t>15-16: G. </a:t>
                      </a:r>
                      <a:r>
                        <a:rPr lang="en-US" sz="1200" baseline="0" dirty="0" err="1" smtClean="0"/>
                        <a:t>ponticus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Fagel</a:t>
                      </a:r>
                      <a:r>
                        <a:rPr lang="en-US" sz="1200" baseline="0" dirty="0" smtClean="0"/>
                        <a:t> (Caucasus: </a:t>
                      </a:r>
                      <a:r>
                        <a:rPr lang="en-US" sz="1200" baseline="0" dirty="0" err="1" smtClean="0"/>
                        <a:t>Batalpaschinsk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baseline="0" dirty="0" smtClean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Alex\Desktop\new docs 2011\conference Daugavpils 2829 april 2011\geodr\0010 maj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5997"/>
            <a:ext cx="2286016" cy="3812003"/>
          </a:xfrm>
          <a:prstGeom prst="rect">
            <a:avLst/>
          </a:prstGeom>
          <a:noFill/>
        </p:spPr>
      </p:pic>
      <p:graphicFrame>
        <p:nvGraphicFramePr>
          <p:cNvPr id="13" name="Таблица 2"/>
          <p:cNvGraphicFramePr>
            <a:graphicFrameLocks noGrp="1"/>
          </p:cNvGraphicFramePr>
          <p:nvPr/>
        </p:nvGraphicFramePr>
        <p:xfrm>
          <a:off x="6929454" y="6583680"/>
          <a:ext cx="71438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major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C:\Users\Alex\Desktop\new docs 2011\conference Daugavpils 2829 april 2011\geodr\009 luzian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5019464"/>
            <a:ext cx="1117561" cy="1838536"/>
          </a:xfrm>
          <a:prstGeom prst="rect">
            <a:avLst/>
          </a:prstGeom>
          <a:noFill/>
        </p:spPr>
      </p:pic>
      <p:graphicFrame>
        <p:nvGraphicFramePr>
          <p:cNvPr id="15" name="Таблица 5"/>
          <p:cNvGraphicFramePr>
            <a:graphicFrameLocks noGrp="1"/>
          </p:cNvGraphicFramePr>
          <p:nvPr/>
        </p:nvGraphicFramePr>
        <p:xfrm>
          <a:off x="3643306" y="6583680"/>
          <a:ext cx="928694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luzianus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9" name="Picture 5" descr="C:\Users\Alex\Desktop\new docs 2011\conference Daugavpils 2829 april 2011\geodr\0011 gracilicorn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3071810"/>
            <a:ext cx="1500198" cy="2758592"/>
          </a:xfrm>
          <a:prstGeom prst="rect">
            <a:avLst/>
          </a:prstGeom>
          <a:noFill/>
        </p:spPr>
      </p:pic>
      <p:graphicFrame>
        <p:nvGraphicFramePr>
          <p:cNvPr id="17" name="Таблица 5"/>
          <p:cNvGraphicFramePr>
            <a:graphicFrameLocks noGrp="1"/>
          </p:cNvGraphicFramePr>
          <p:nvPr/>
        </p:nvGraphicFramePr>
        <p:xfrm>
          <a:off x="7572396" y="5929330"/>
          <a:ext cx="114300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gracilicornis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30" name="Picture 6" descr="C:\Users\Alex\Desktop\new docs 2011\conference Daugavpils 2829 april 2011\geodr\004 pontic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87726"/>
            <a:ext cx="1143007" cy="1770274"/>
          </a:xfrm>
          <a:prstGeom prst="rect">
            <a:avLst/>
          </a:prstGeom>
          <a:noFill/>
        </p:spPr>
      </p:pic>
      <p:graphicFrame>
        <p:nvGraphicFramePr>
          <p:cNvPr id="19" name="Таблица 2"/>
          <p:cNvGraphicFramePr>
            <a:graphicFrameLocks noGrp="1"/>
          </p:cNvGraphicFramePr>
          <p:nvPr/>
        </p:nvGraphicFramePr>
        <p:xfrm>
          <a:off x="1285852" y="6583680"/>
          <a:ext cx="85725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ponticus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001156" cy="2714644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n-US" dirty="0" smtClean="0"/>
              <a:t> </a:t>
            </a:r>
            <a:r>
              <a:rPr lang="ru-RU" dirty="0" smtClean="0"/>
              <a:t>Отдельные части тела и гениталии различных </a:t>
            </a:r>
            <a:r>
              <a:rPr lang="en-US" dirty="0" err="1" smtClean="0"/>
              <a:t>Staphylinidae</a:t>
            </a:r>
            <a:r>
              <a:rPr lang="en-US" dirty="0" smtClean="0"/>
              <a:t> </a:t>
            </a:r>
            <a:r>
              <a:rPr lang="ru-RU" dirty="0" smtClean="0"/>
              <a:t>зачастую демонстрируют сильную внутривидовую изменчивость, особенно в форме эдеагуса, парамер и внуренних структур эндофаллуса</a:t>
            </a:r>
            <a:r>
              <a:rPr lang="en-US" dirty="0" smtClean="0"/>
              <a:t>. </a:t>
            </a:r>
            <a:r>
              <a:rPr lang="ru-RU" dirty="0" smtClean="0"/>
              <a:t>Самым </a:t>
            </a:r>
            <a:r>
              <a:rPr lang="ru-RU" dirty="0"/>
              <a:t>надежным диагностическим </a:t>
            </a:r>
            <a:r>
              <a:rPr lang="ru-RU" dirty="0" smtClean="0"/>
              <a:t>признаком во время определения , является форма </a:t>
            </a:r>
            <a:r>
              <a:rPr lang="ru-RU" dirty="0"/>
              <a:t>эдеагуса и </a:t>
            </a:r>
            <a:r>
              <a:rPr lang="ru-RU" dirty="0" smtClean="0"/>
              <a:t>строение внутреннего мешка,  в случае если он сильно склеротизован. </a:t>
            </a:r>
            <a:r>
              <a:rPr lang="ru-RU" dirty="0"/>
              <a:t>Однако, в зависимости </a:t>
            </a:r>
            <a:r>
              <a:rPr lang="ru-RU" dirty="0" smtClean="0"/>
              <a:t>от зрелости имаго и качества </a:t>
            </a:r>
            <a:r>
              <a:rPr lang="ru-RU" dirty="0"/>
              <a:t>материала, эти структуры могут быть очень </a:t>
            </a:r>
            <a:r>
              <a:rPr lang="ru-RU" dirty="0" smtClean="0"/>
              <a:t>изменчивы. </a:t>
            </a:r>
            <a:r>
              <a:rPr lang="ru-RU" dirty="0"/>
              <a:t>Кроме того, видимые структуры эндофаллуса могут по-разному </a:t>
            </a:r>
            <a:r>
              <a:rPr lang="ru-RU" dirty="0" smtClean="0"/>
              <a:t>ориентированы </a:t>
            </a:r>
            <a:r>
              <a:rPr lang="ru-RU" dirty="0"/>
              <a:t>внутри эдеагуса, иметь </a:t>
            </a:r>
            <a:r>
              <a:rPr lang="ru-RU" dirty="0" smtClean="0"/>
              <a:t>разное положение, </a:t>
            </a:r>
            <a:r>
              <a:rPr lang="ru-RU" dirty="0"/>
              <a:t>быть больше или меньше </a:t>
            </a:r>
            <a:r>
              <a:rPr lang="ru-RU" dirty="0" smtClean="0"/>
              <a:t>относительно </a:t>
            </a:r>
            <a:r>
              <a:rPr lang="ru-RU" dirty="0"/>
              <a:t>друг друга, </a:t>
            </a:r>
            <a:r>
              <a:rPr lang="ru-RU" dirty="0" smtClean="0"/>
              <a:t>быть </a:t>
            </a:r>
            <a:r>
              <a:rPr lang="ru-RU" dirty="0"/>
              <a:t>видимыми или </a:t>
            </a:r>
            <a:r>
              <a:rPr lang="ru-RU" dirty="0" smtClean="0"/>
              <a:t>невидимыми или же частично различимыми.</a:t>
            </a:r>
            <a:endParaRPr lang="ru-RU" dirty="0"/>
          </a:p>
          <a:p>
            <a:endParaRPr lang="en-US" dirty="0" smtClean="0"/>
          </a:p>
          <a:p>
            <a:endParaRPr lang="ru-RU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663214"/>
              </p:ext>
            </p:extLst>
          </p:nvPr>
        </p:nvGraphicFramePr>
        <p:xfrm>
          <a:off x="214282" y="2571744"/>
          <a:ext cx="43338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38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Примеры изменчивости эдеагуса</a:t>
                      </a:r>
                      <a:r>
                        <a:rPr lang="en-US" dirty="0" smtClean="0"/>
                        <a:t>: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32" y="3000373"/>
            <a:ext cx="3418236" cy="38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875829"/>
              </p:ext>
            </p:extLst>
          </p:nvPr>
        </p:nvGraphicFramePr>
        <p:xfrm>
          <a:off x="4071934" y="3143248"/>
          <a:ext cx="300039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</a:tblGrid>
              <a:tr h="857256">
                <a:tc>
                  <a:txBody>
                    <a:bodyPr/>
                    <a:lstStyle/>
                    <a:p>
                      <a:r>
                        <a:rPr lang="ru-RU" dirty="0" smtClean="0"/>
                        <a:t>Вершина</a:t>
                      </a:r>
                      <a:r>
                        <a:rPr lang="ru-RU" baseline="0" dirty="0" smtClean="0"/>
                        <a:t> эдеагуса с внутренним склеритом у</a:t>
                      </a:r>
                      <a:r>
                        <a:rPr lang="en-US" dirty="0" smtClean="0"/>
                        <a:t> </a:t>
                      </a:r>
                      <a:r>
                        <a:rPr lang="en-US" i="1" dirty="0" err="1" smtClean="0"/>
                        <a:t>Leptobium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sparsum</a:t>
                      </a:r>
                      <a:endParaRPr lang="en-US" i="1" dirty="0" smtClean="0"/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Gusarov</a:t>
                      </a:r>
                      <a:r>
                        <a:rPr lang="en-US" dirty="0" smtClean="0"/>
                        <a:t>, 1991)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7125" y="3786190"/>
            <a:ext cx="16668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000" dirty="0" smtClean="0"/>
              <a:t>Благодарности</a:t>
            </a:r>
          </a:p>
          <a:p>
            <a:pPr>
              <a:buNone/>
            </a:pPr>
            <a:endParaRPr lang="ru-RU" sz="8000" dirty="0" smtClean="0"/>
          </a:p>
          <a:p>
            <a:pPr algn="just">
              <a:buNone/>
            </a:pPr>
            <a:r>
              <a:rPr lang="en-US" sz="7200" dirty="0" smtClean="0"/>
              <a:t>		A. </a:t>
            </a:r>
            <a:r>
              <a:rPr lang="en-US" sz="7200" dirty="0" err="1" smtClean="0"/>
              <a:t>Barševskis</a:t>
            </a:r>
            <a:r>
              <a:rPr lang="en-US" sz="7200" dirty="0" smtClean="0"/>
              <a:t> (Daugavpils, Latvia), A. </a:t>
            </a:r>
            <a:r>
              <a:rPr lang="en-US" sz="7200" dirty="0" err="1" smtClean="0"/>
              <a:t>Anishchenko</a:t>
            </a:r>
            <a:r>
              <a:rPr lang="en-US" sz="7200" dirty="0" smtClean="0"/>
              <a:t> (Daugavpils, Latvia)</a:t>
            </a:r>
            <a:r>
              <a:rPr lang="ru-RU" sz="7200" dirty="0" smtClean="0"/>
              <a:t>. </a:t>
            </a:r>
            <a:r>
              <a:rPr lang="en-US" sz="7200" dirty="0" smtClean="0"/>
              <a:t>V. </a:t>
            </a:r>
            <a:r>
              <a:rPr lang="en-US" sz="7200" dirty="0" err="1" smtClean="0"/>
              <a:t>Assing</a:t>
            </a:r>
            <a:r>
              <a:rPr lang="en-US" sz="7200" dirty="0" smtClean="0"/>
              <a:t> (Hannover, Germany)</a:t>
            </a:r>
            <a:r>
              <a:rPr lang="ru-RU" sz="7200" dirty="0" smtClean="0"/>
              <a:t>, </a:t>
            </a:r>
            <a:r>
              <a:rPr lang="en-US" sz="7200" dirty="0" smtClean="0"/>
              <a:t>E. </a:t>
            </a:r>
            <a:r>
              <a:rPr lang="en-US" sz="7200" dirty="0" err="1" smtClean="0"/>
              <a:t>Berlov</a:t>
            </a:r>
            <a:r>
              <a:rPr lang="en-US" sz="7200" dirty="0" smtClean="0"/>
              <a:t> (Irkutsk, Russia)</a:t>
            </a:r>
            <a:r>
              <a:rPr lang="ru-RU" sz="7200" dirty="0" smtClean="0"/>
              <a:t>, </a:t>
            </a:r>
            <a:r>
              <a:rPr lang="it-IT" sz="7200" dirty="0" smtClean="0"/>
              <a:t>J. Frisch, J. Willers, M. Uhlig (Berlin, Germany)</a:t>
            </a:r>
            <a:r>
              <a:rPr lang="ru-RU" sz="7200" dirty="0" smtClean="0"/>
              <a:t>, </a:t>
            </a:r>
            <a:r>
              <a:rPr lang="it-IT" sz="7200" dirty="0" smtClean="0"/>
              <a:t>E. Khachikov (Rostov-na-Donu, Russia)</a:t>
            </a:r>
            <a:r>
              <a:rPr lang="ru-RU" sz="7200" dirty="0" smtClean="0"/>
              <a:t>, G. </a:t>
            </a:r>
            <a:r>
              <a:rPr lang="ru-RU" sz="7200" dirty="0" err="1" smtClean="0"/>
              <a:t>Lafer</a:t>
            </a:r>
            <a:r>
              <a:rPr lang="ru-RU" sz="7200" dirty="0" smtClean="0"/>
              <a:t> (</a:t>
            </a:r>
            <a:r>
              <a:rPr lang="ru-RU" sz="7200" dirty="0" err="1" smtClean="0"/>
              <a:t>Vladivostok</a:t>
            </a:r>
            <a:r>
              <a:rPr lang="ru-RU" sz="7200" dirty="0" smtClean="0"/>
              <a:t>, </a:t>
            </a:r>
            <a:r>
              <a:rPr lang="ru-RU" sz="7200" dirty="0" err="1" smtClean="0"/>
              <a:t>Russia</a:t>
            </a:r>
            <a:r>
              <a:rPr lang="ru-RU" sz="7200" dirty="0" smtClean="0"/>
              <a:t>)</a:t>
            </a:r>
            <a:r>
              <a:rPr lang="en-US" sz="7200" dirty="0" smtClean="0"/>
              <a:t>,  G. </a:t>
            </a:r>
            <a:r>
              <a:rPr lang="en-US" sz="7200" dirty="0" err="1" smtClean="0"/>
              <a:t>Medvedev</a:t>
            </a:r>
            <a:r>
              <a:rPr lang="en-US" sz="7200" dirty="0" smtClean="0"/>
              <a:t> (St.-Petersburg, Russia), N. </a:t>
            </a:r>
            <a:r>
              <a:rPr lang="en-US" sz="7200" dirty="0" err="1" smtClean="0"/>
              <a:t>Nikitskiy</a:t>
            </a:r>
            <a:r>
              <a:rPr lang="en-US" sz="7200" dirty="0" smtClean="0"/>
              <a:t> (Moscow, Russia), A. </a:t>
            </a:r>
            <a:r>
              <a:rPr lang="en-US" sz="7200" dirty="0" err="1" smtClean="0"/>
              <a:t>Ryvkin</a:t>
            </a:r>
            <a:r>
              <a:rPr lang="en-US" sz="7200" dirty="0" smtClean="0"/>
              <a:t> (Moscow, Russia), M. </a:t>
            </a:r>
            <a:r>
              <a:rPr lang="en-US" sz="7200" dirty="0" err="1" smtClean="0"/>
              <a:t>Schűlke</a:t>
            </a:r>
            <a:r>
              <a:rPr lang="en-US" sz="7200" dirty="0" smtClean="0"/>
              <a:t> (Berlin, Germany), Yu. </a:t>
            </a:r>
            <a:r>
              <a:rPr lang="en-US" sz="7200" dirty="0" err="1" smtClean="0"/>
              <a:t>Sundukov</a:t>
            </a:r>
            <a:r>
              <a:rPr lang="en-US" sz="7200" dirty="0" smtClean="0"/>
              <a:t> (</a:t>
            </a:r>
            <a:r>
              <a:rPr lang="en-US" sz="7200" dirty="0" err="1" smtClean="0"/>
              <a:t>Lazo</a:t>
            </a:r>
            <a:r>
              <a:rPr lang="en-US" sz="7200" dirty="0" smtClean="0"/>
              <a:t>, Russia), V. </a:t>
            </a:r>
            <a:r>
              <a:rPr lang="en-US" sz="7200" dirty="0" err="1" smtClean="0"/>
              <a:t>Shilenkov</a:t>
            </a:r>
            <a:r>
              <a:rPr lang="en-US" sz="7200" dirty="0" smtClean="0"/>
              <a:t> (Irkutsk, Russia), H. </a:t>
            </a:r>
            <a:r>
              <a:rPr lang="en-US" sz="7200" dirty="0" err="1" smtClean="0"/>
              <a:t>Schillhammer</a:t>
            </a:r>
            <a:r>
              <a:rPr lang="en-US" sz="7200" dirty="0" smtClean="0"/>
              <a:t> (Wien, Austria), A. </a:t>
            </a:r>
            <a:r>
              <a:rPr lang="en-US" sz="7200" dirty="0" err="1" smtClean="0"/>
              <a:t>Solodovnikov</a:t>
            </a:r>
            <a:r>
              <a:rPr lang="en-US" sz="7200" dirty="0" smtClean="0"/>
              <a:t> (Copenhagen, Denmark), N. </a:t>
            </a:r>
            <a:r>
              <a:rPr lang="en-US" sz="7200" dirty="0" err="1" smtClean="0"/>
              <a:t>Vinokurov</a:t>
            </a:r>
            <a:r>
              <a:rPr lang="en-US" sz="7200" dirty="0" smtClean="0"/>
              <a:t>, S. </a:t>
            </a:r>
            <a:r>
              <a:rPr lang="en-US" sz="7200" dirty="0" err="1" smtClean="0"/>
              <a:t>Nogovizyna</a:t>
            </a:r>
            <a:r>
              <a:rPr lang="en-US" sz="7200" dirty="0" smtClean="0"/>
              <a:t> (Yakutsk, Russia)</a:t>
            </a:r>
          </a:p>
          <a:p>
            <a:pPr algn="just">
              <a:buNone/>
            </a:pPr>
            <a:r>
              <a:rPr lang="en-US" sz="7200" dirty="0" smtClean="0"/>
              <a:t>		For help with literature: V. </a:t>
            </a:r>
            <a:r>
              <a:rPr lang="en-US" sz="7200" dirty="0" err="1" smtClean="0"/>
              <a:t>Assing</a:t>
            </a:r>
            <a:r>
              <a:rPr lang="en-US" sz="7200" dirty="0" smtClean="0"/>
              <a:t> (Germany), J. </a:t>
            </a:r>
            <a:r>
              <a:rPr lang="en-US" sz="7200" dirty="0" err="1" smtClean="0"/>
              <a:t>Ruzicka</a:t>
            </a:r>
            <a:r>
              <a:rPr lang="en-US" sz="7200" dirty="0" smtClean="0"/>
              <a:t> (Czech Republic), B. </a:t>
            </a:r>
            <a:r>
              <a:rPr lang="en-US" sz="7200" dirty="0" err="1" smtClean="0"/>
              <a:t>Feldmann</a:t>
            </a:r>
            <a:r>
              <a:rPr lang="en-US" sz="7200" dirty="0" smtClean="0"/>
              <a:t> (Germany), M. </a:t>
            </a:r>
            <a:r>
              <a:rPr lang="en-US" sz="7200" dirty="0" err="1" smtClean="0"/>
              <a:t>Uhlig</a:t>
            </a:r>
            <a:r>
              <a:rPr lang="en-US" sz="7200" dirty="0" smtClean="0"/>
              <a:t> (Germany), A. </a:t>
            </a:r>
            <a:r>
              <a:rPr lang="en-US" sz="7200" dirty="0" err="1" smtClean="0"/>
              <a:t>Ryvkin</a:t>
            </a:r>
            <a:r>
              <a:rPr lang="en-US" sz="7200" dirty="0" smtClean="0"/>
              <a:t> (Russia), V. </a:t>
            </a:r>
            <a:r>
              <a:rPr lang="en-US" sz="7200" dirty="0" err="1" smtClean="0"/>
              <a:t>Gusarov</a:t>
            </a:r>
            <a:r>
              <a:rPr lang="en-US" sz="7200" dirty="0" smtClean="0"/>
              <a:t> (Norway), A. </a:t>
            </a:r>
            <a:r>
              <a:rPr lang="en-US" sz="7200" dirty="0" err="1" smtClean="0"/>
              <a:t>Solodovnikov</a:t>
            </a:r>
            <a:r>
              <a:rPr lang="en-US" sz="7200" dirty="0" smtClean="0"/>
              <a:t> (Denmark),  A. Newton (USA), A. Smetana (Canada),  G. </a:t>
            </a:r>
            <a:r>
              <a:rPr lang="en-US" sz="7200" dirty="0" err="1" smtClean="0"/>
              <a:t>Makranczy</a:t>
            </a:r>
            <a:r>
              <a:rPr lang="en-US" sz="7200" dirty="0" smtClean="0"/>
              <a:t> (Hungary),  L. Herman (USA), V. </a:t>
            </a:r>
            <a:r>
              <a:rPr lang="en-US" sz="7200" dirty="0" err="1" smtClean="0"/>
              <a:t>Kastscheev</a:t>
            </a:r>
            <a:r>
              <a:rPr lang="en-US" sz="7200" dirty="0" smtClean="0"/>
              <a:t> (Kazakhstan), V. </a:t>
            </a:r>
            <a:r>
              <a:rPr lang="en-US" sz="7200" dirty="0" err="1" smtClean="0"/>
              <a:t>Puthz</a:t>
            </a:r>
            <a:r>
              <a:rPr lang="en-US" sz="7200" dirty="0" smtClean="0"/>
              <a:t> (Germany), A. </a:t>
            </a:r>
            <a:r>
              <a:rPr lang="en-US" sz="7200" dirty="0" err="1" smtClean="0"/>
              <a:t>Zanetti</a:t>
            </a:r>
            <a:r>
              <a:rPr lang="en-US" sz="7200" dirty="0" smtClean="0"/>
              <a:t> (Italy), L. </a:t>
            </a:r>
            <a:r>
              <a:rPr lang="en-US" sz="7200" dirty="0" err="1" smtClean="0"/>
              <a:t>Zerche</a:t>
            </a:r>
            <a:r>
              <a:rPr lang="en-US" sz="7200" dirty="0" smtClean="0"/>
              <a:t> (Germany),  Y.B. Cho (S. Korea),  T.-K. Kim (S Korea)</a:t>
            </a:r>
            <a:endParaRPr lang="ru-RU" sz="7200" dirty="0" smtClean="0"/>
          </a:p>
          <a:p>
            <a:pPr algn="just">
              <a:buNone/>
            </a:pPr>
            <a:r>
              <a:rPr lang="en-US" sz="7200" dirty="0" smtClean="0"/>
              <a:t>		For consultative help: A. </a:t>
            </a:r>
            <a:r>
              <a:rPr lang="en-US" sz="7200" dirty="0" err="1" smtClean="0"/>
              <a:t>Solodovnikov</a:t>
            </a:r>
            <a:r>
              <a:rPr lang="en-US" sz="7200" dirty="0" smtClean="0"/>
              <a:t>, L. </a:t>
            </a:r>
            <a:r>
              <a:rPr lang="en-US" sz="7200" dirty="0" err="1" smtClean="0"/>
              <a:t>Zerche</a:t>
            </a:r>
            <a:r>
              <a:rPr lang="en-US" sz="7200" dirty="0" smtClean="0"/>
              <a:t>, A. </a:t>
            </a:r>
            <a:r>
              <a:rPr lang="en-US" sz="7200" dirty="0" err="1" smtClean="0"/>
              <a:t>Bordoni</a:t>
            </a:r>
            <a:r>
              <a:rPr lang="en-US" sz="7200" dirty="0" smtClean="0"/>
              <a:t>, A. </a:t>
            </a:r>
            <a:r>
              <a:rPr lang="en-US" sz="7200" dirty="0" err="1" smtClean="0"/>
              <a:t>Zanetti</a:t>
            </a:r>
            <a:r>
              <a:rPr lang="en-US" sz="7200" dirty="0" smtClean="0"/>
              <a:t>, A. </a:t>
            </a:r>
            <a:r>
              <a:rPr lang="en-US" sz="7200" dirty="0" err="1" smtClean="0"/>
              <a:t>Ryvkin</a:t>
            </a:r>
            <a:r>
              <a:rPr lang="en-US" sz="7200" dirty="0" smtClean="0"/>
              <a:t>, G. </a:t>
            </a:r>
            <a:r>
              <a:rPr lang="en-US" sz="7200" dirty="0" err="1" smtClean="0"/>
              <a:t>Makranczy</a:t>
            </a:r>
            <a:r>
              <a:rPr lang="en-US" sz="7200" dirty="0" smtClean="0"/>
              <a:t>.</a:t>
            </a:r>
          </a:p>
          <a:p>
            <a:pPr>
              <a:buNone/>
            </a:pPr>
            <a:endParaRPr lang="ru-RU" sz="8000" dirty="0" smtClean="0"/>
          </a:p>
          <a:p>
            <a:pPr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 The research was conducted within the framework of the project of the European Social Fund (No2009/0206/1DP/1.1.1.2.0/09/APIA/VIAA/010).</a:t>
            </a:r>
          </a:p>
          <a:p>
            <a:pPr>
              <a:buNone/>
            </a:pPr>
            <a:endParaRPr lang="ru-RU" sz="8000" dirty="0" smtClean="0"/>
          </a:p>
          <a:p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Спасибо за внимание</a:t>
            </a:r>
            <a:r>
              <a:rPr lang="en-US" dirty="0" smtClean="0"/>
              <a:t>!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5905500"/>
            <a:ext cx="904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" name="Picture 1" descr="C:\Users\Alex\Desktop\Вершининские фотки\PICT0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42918"/>
            <a:ext cx="6953300" cy="521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15375" cy="424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85852" y="4929198"/>
          <a:ext cx="6096000" cy="150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1500198"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Figs. 16–21. </a:t>
                      </a:r>
                      <a:r>
                        <a:rPr kumimoji="0" lang="en-US" sz="1800" b="1" i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Micrillus</a:t>
                      </a:r>
                      <a:r>
                        <a:rPr kumimoji="0" lang="en-US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testaceus</a:t>
                      </a:r>
                      <a:r>
                        <a:rPr kumimoji="0" lang="en-US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1800" b="1" i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Erichson</a:t>
                      </a:r>
                      <a:r>
                        <a:rPr kumimoji="0" lang="en-US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). – 16–22. </a:t>
                      </a:r>
                      <a:r>
                        <a:rPr kumimoji="0" lang="en-US" sz="1800" b="1" i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Aedeagus</a:t>
                      </a:r>
                      <a:r>
                        <a:rPr kumimoji="0" lang="en-US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of males from Spain (16–17), Italy (18–20), Turkey (21).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Assing</a:t>
                      </a:r>
                      <a:r>
                        <a:rPr lang="en-US" dirty="0" smtClean="0"/>
                        <a:t>, 2008)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643998" cy="657227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it-IT" dirty="0" smtClean="0"/>
              <a:t> </a:t>
            </a:r>
          </a:p>
          <a:p>
            <a:endParaRPr lang="en-US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305169"/>
              </p:ext>
            </p:extLst>
          </p:nvPr>
        </p:nvGraphicFramePr>
        <p:xfrm>
          <a:off x="2738447" y="1196752"/>
          <a:ext cx="60960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Палеаркт.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Зап.</a:t>
                      </a:r>
                      <a:r>
                        <a:rPr lang="ru-RU" baseline="0" dirty="0" smtClean="0"/>
                        <a:t> Палеаркт.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Вост.</a:t>
                      </a:r>
                      <a:r>
                        <a:rPr lang="ru-RU" baseline="0" dirty="0" smtClean="0"/>
                        <a:t> Палеаркт.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ru-RU" dirty="0" smtClean="0"/>
                        <a:t>вид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  </a:t>
                      </a:r>
                      <a:r>
                        <a:rPr lang="ru-RU" dirty="0" smtClean="0"/>
                        <a:t>вида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(1 – </a:t>
                      </a:r>
                      <a:r>
                        <a:rPr lang="en-US" dirty="0" err="1" smtClean="0"/>
                        <a:t>nomen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dubum</a:t>
                      </a:r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 </a:t>
                      </a:r>
                      <a:r>
                        <a:rPr lang="ru-RU" dirty="0" smtClean="0"/>
                        <a:t>видов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Всего в Палеарктике </a:t>
                      </a:r>
                      <a:r>
                        <a:rPr lang="en-US" dirty="0" smtClean="0"/>
                        <a:t>(Smetana, 2004):    111  </a:t>
                      </a:r>
                      <a:r>
                        <a:rPr lang="ru-RU" dirty="0" smtClean="0"/>
                        <a:t>видов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545861"/>
              </p:ext>
            </p:extLst>
          </p:nvPr>
        </p:nvGraphicFramePr>
        <p:xfrm>
          <a:off x="2714612" y="0"/>
          <a:ext cx="614366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668"/>
              </a:tblGrid>
              <a:tr h="1143008">
                <a:tc>
                  <a:txBody>
                    <a:bodyPr/>
                    <a:lstStyle/>
                    <a:p>
                      <a:r>
                        <a:rPr lang="ru-RU" dirty="0" smtClean="0"/>
                        <a:t>Мировая фауна рода </a:t>
                      </a:r>
                      <a:r>
                        <a:rPr lang="en-US" baseline="0" dirty="0" err="1" smtClean="0"/>
                        <a:t>Geodromicus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Redt</a:t>
                      </a:r>
                      <a:r>
                        <a:rPr lang="en-US" baseline="0" dirty="0" smtClean="0"/>
                        <a:t>. </a:t>
                      </a:r>
                    </a:p>
                    <a:p>
                      <a:r>
                        <a:rPr lang="en-US" baseline="0" dirty="0" smtClean="0"/>
                        <a:t>(Herman, 2001):  </a:t>
                      </a:r>
                    </a:p>
                    <a:p>
                      <a:r>
                        <a:rPr lang="en-US" baseline="0" dirty="0" smtClean="0"/>
                        <a:t>123 </a:t>
                      </a:r>
                      <a:r>
                        <a:rPr lang="ru-RU" baseline="0" dirty="0" smtClean="0"/>
                        <a:t>вида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в Неарктике, Плеарктике и Ориентальной области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421523"/>
              </p:ext>
            </p:extLst>
          </p:nvPr>
        </p:nvGraphicFramePr>
        <p:xfrm>
          <a:off x="0" y="3741562"/>
          <a:ext cx="892971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9718"/>
              </a:tblGrid>
              <a:tr h="1297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Род</a:t>
                      </a:r>
                      <a:r>
                        <a:rPr kumimoji="0"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разделен на два подрода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14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Brachydromicus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A. </a:t>
                      </a:r>
                      <a:r>
                        <a:rPr kumimoji="0" lang="en-US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Bordoni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1993 </a:t>
                      </a: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kumimoji="0"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номинативный подрод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представители</a:t>
                      </a:r>
                      <a:r>
                        <a:rPr kumimoji="0"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распространены в Палеарктике, Неарктике и в Ориентальной области.  Положение многих видов внутри рода, особенно описанных с Гималаев – не верно, род нуждается в полной ревизии. Часть видов из Западной Палеарктики должны уйти в синонимы.С другой стороны ожидается очень много новых видов, особено из восточной части Палеарктики.</a:t>
                      </a:r>
                      <a:endParaRPr kumimoji="0" lang="ru-RU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32502" cy="364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C:\Users\Alex\Desktop\new docs 2011\conference Daugavpils 2829 april 2011\geodr\0053 lohsei holoty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13226"/>
            <a:ext cx="898206" cy="1444774"/>
          </a:xfrm>
          <a:prstGeom prst="rect">
            <a:avLst/>
          </a:prstGeom>
          <a:noFill/>
        </p:spPr>
      </p:pic>
      <p:pic>
        <p:nvPicPr>
          <p:cNvPr id="8" name="Picture 3" descr="C:\Users\Alex\Desktop\new docs 2011\conference Daugavpils 2829 april 2011\geodr\0027 pedemontan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3" y="5425130"/>
            <a:ext cx="857256" cy="1432869"/>
          </a:xfrm>
          <a:prstGeom prst="rect">
            <a:avLst/>
          </a:prstGeom>
          <a:noFill/>
        </p:spPr>
      </p:pic>
      <p:pic>
        <p:nvPicPr>
          <p:cNvPr id="9" name="Picture 7" descr="C:\Users\Alex\Desktop\new docs 2011\conference Daugavpils 2829 april 2011\geodr\008 klima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9" y="5363458"/>
            <a:ext cx="785818" cy="1494542"/>
          </a:xfrm>
          <a:prstGeom prst="rect">
            <a:avLst/>
          </a:prstGeom>
          <a:noFill/>
        </p:spPr>
      </p:pic>
      <p:pic>
        <p:nvPicPr>
          <p:cNvPr id="6147" name="Picture 3" descr="C:\Users\Alex\Desktop\new docs 2011\conference Daugavpils 2829 april 2011\geodr\0010 maj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5428498"/>
            <a:ext cx="857256" cy="1429502"/>
          </a:xfrm>
          <a:prstGeom prst="rect">
            <a:avLst/>
          </a:prstGeom>
          <a:noFill/>
        </p:spPr>
      </p:pic>
      <p:pic>
        <p:nvPicPr>
          <p:cNvPr id="6148" name="Picture 4" descr="C:\Users\Alex\Desktop\new docs 2011\conference Daugavpils 2829 april 2011\geodr\0014 puncticolli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5295382"/>
            <a:ext cx="857256" cy="1562618"/>
          </a:xfrm>
          <a:prstGeom prst="rect">
            <a:avLst/>
          </a:prstGeom>
          <a:noFill/>
        </p:spPr>
      </p:pic>
      <p:pic>
        <p:nvPicPr>
          <p:cNvPr id="6149" name="Picture 5" descr="C:\Users\Alex\Desktop\new docs 2011\conference Daugavpils 2829 april 2011\geodr\0052 afghanensi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5240291"/>
            <a:ext cx="1143009" cy="1617709"/>
          </a:xfrm>
          <a:prstGeom prst="rect">
            <a:avLst/>
          </a:prstGeom>
          <a:noFill/>
        </p:spPr>
      </p:pic>
      <p:pic>
        <p:nvPicPr>
          <p:cNvPr id="6150" name="Picture 6" descr="C:\Users\Alex\Desktop\new docs 2011\conference Daugavpils 2829 april 2011\geodr\0051 meurguens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5204366"/>
            <a:ext cx="857256" cy="1653634"/>
          </a:xfrm>
          <a:prstGeom prst="rect">
            <a:avLst/>
          </a:prstGeom>
          <a:noFill/>
        </p:spPr>
      </p:pic>
      <p:pic>
        <p:nvPicPr>
          <p:cNvPr id="6151" name="Picture 7" descr="C:\Users\Alex\Desktop\new docs 2011\conference Daugavpils 2829 april 2011\geodr\0037 lestevoide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3702" y="5286388"/>
            <a:ext cx="1220373" cy="1571612"/>
          </a:xfrm>
          <a:prstGeom prst="rect">
            <a:avLst/>
          </a:prstGeom>
          <a:noFill/>
        </p:spPr>
      </p:pic>
      <p:pic>
        <p:nvPicPr>
          <p:cNvPr id="6152" name="Picture 8" descr="C:\Users\Alex\Desktop\new docs 2011\conference Daugavpils 2829 april 2011\geodr\0035 abdominali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8148" y="5072074"/>
            <a:ext cx="949218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5800" dirty="0" smtClean="0"/>
              <a:t>Материал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en-US" sz="1400" dirty="0" smtClean="0"/>
              <a:t>CA		private collection of </a:t>
            </a:r>
            <a:r>
              <a:rPr lang="en-US" sz="1400" dirty="0" err="1" smtClean="0"/>
              <a:t>Alexandr</a:t>
            </a:r>
            <a:r>
              <a:rPr lang="en-US" sz="1400" dirty="0" smtClean="0"/>
              <a:t> </a:t>
            </a:r>
            <a:r>
              <a:rPr lang="en-US" sz="1400" dirty="0" err="1" smtClean="0"/>
              <a:t>Anistschenko</a:t>
            </a:r>
            <a:r>
              <a:rPr lang="en-US" sz="1400" dirty="0" smtClean="0"/>
              <a:t>, Daugavpils, Latvia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/>
              <a:t>CAs		private collection of Volker </a:t>
            </a:r>
            <a:r>
              <a:rPr lang="en-US" sz="1400" dirty="0" err="1" smtClean="0"/>
              <a:t>Assing</a:t>
            </a:r>
            <a:r>
              <a:rPr lang="en-US" sz="1400" dirty="0" smtClean="0"/>
              <a:t>, Hannover, Germany</a:t>
            </a:r>
            <a:endParaRPr lang="ru-RU" sz="1400" dirty="0" smtClean="0"/>
          </a:p>
          <a:p>
            <a:pPr>
              <a:buNone/>
            </a:pPr>
            <a:r>
              <a:rPr lang="en-US" sz="1400" b="1" dirty="0" smtClean="0"/>
              <a:t>CK		private collection of </a:t>
            </a:r>
            <a:r>
              <a:rPr lang="en-US" sz="1400" b="1" dirty="0" err="1" smtClean="0"/>
              <a:t>Alexey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Klimenko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Tver</a:t>
            </a:r>
            <a:r>
              <a:rPr lang="en-US" sz="1400" b="1" dirty="0" smtClean="0"/>
              <a:t>`, Russia</a:t>
            </a:r>
            <a:endParaRPr lang="ru-RU" sz="1400" b="1" dirty="0" smtClean="0"/>
          </a:p>
          <a:p>
            <a:pPr>
              <a:buNone/>
            </a:pPr>
            <a:r>
              <a:rPr lang="it-IT" sz="1400" dirty="0" smtClean="0"/>
              <a:t>CKh		private collection of Eduard Khachikov, Rostov-na-Donu, Russia</a:t>
            </a:r>
            <a:endParaRPr lang="ru-RU" sz="1400" dirty="0" smtClean="0"/>
          </a:p>
          <a:p>
            <a:pPr>
              <a:buNone/>
            </a:pPr>
            <a:r>
              <a:rPr lang="en-US" sz="1400" b="1" dirty="0" smtClean="0"/>
              <a:t>CR		private collection of </a:t>
            </a:r>
            <a:r>
              <a:rPr lang="en-US" sz="1400" b="1" dirty="0" err="1" smtClean="0"/>
              <a:t>Alexandr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Ryvkin</a:t>
            </a:r>
            <a:r>
              <a:rPr lang="en-US" sz="1400" b="1" dirty="0" smtClean="0"/>
              <a:t>, Moscow, Russia</a:t>
            </a:r>
            <a:endParaRPr lang="ru-RU" sz="1400" b="1" dirty="0" smtClean="0"/>
          </a:p>
          <a:p>
            <a:pPr>
              <a:buNone/>
            </a:pPr>
            <a:r>
              <a:rPr lang="en-US" sz="1400" dirty="0" smtClean="0"/>
              <a:t>CB		private collection of Eduard </a:t>
            </a:r>
            <a:r>
              <a:rPr lang="en-US" sz="1400" dirty="0" err="1" smtClean="0"/>
              <a:t>Berlov</a:t>
            </a:r>
            <a:r>
              <a:rPr lang="en-US" sz="1400" dirty="0" smtClean="0"/>
              <a:t>, Irkutsk, Russia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/>
              <a:t>CS		private collection of </a:t>
            </a:r>
            <a:r>
              <a:rPr lang="en-US" sz="1400" dirty="0" err="1" smtClean="0"/>
              <a:t>Alexey</a:t>
            </a:r>
            <a:r>
              <a:rPr lang="en-US" sz="1400" dirty="0" smtClean="0"/>
              <a:t> </a:t>
            </a:r>
            <a:r>
              <a:rPr lang="en-US" sz="1400" dirty="0" err="1" smtClean="0"/>
              <a:t>Shavrin</a:t>
            </a:r>
            <a:r>
              <a:rPr lang="en-US" sz="1400" dirty="0" smtClean="0"/>
              <a:t>, Irkutsk, Russia</a:t>
            </a:r>
            <a:endParaRPr lang="ru-RU" sz="1400" dirty="0" smtClean="0"/>
          </a:p>
          <a:p>
            <a:pPr>
              <a:buNone/>
            </a:pPr>
            <a:r>
              <a:rPr lang="en-US" sz="1400" b="1" dirty="0" smtClean="0"/>
              <a:t>CSCH	</a:t>
            </a:r>
            <a:r>
              <a:rPr lang="en-US" sz="1400" dirty="0" smtClean="0"/>
              <a:t>private collection of Michael </a:t>
            </a:r>
            <a:r>
              <a:rPr lang="en-US" sz="1400" dirty="0" err="1" smtClean="0"/>
              <a:t>Schűlke</a:t>
            </a:r>
            <a:r>
              <a:rPr lang="en-US" sz="1400" dirty="0" smtClean="0"/>
              <a:t>, Berlin, Germany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/>
              <a:t>BSI		Biology and Soil Institute, Vladivostok, Russia (G. </a:t>
            </a:r>
            <a:r>
              <a:rPr lang="en-US" sz="1400" dirty="0" err="1" smtClean="0"/>
              <a:t>Lafer</a:t>
            </a:r>
            <a:r>
              <a:rPr lang="en-US" sz="1400" dirty="0" smtClean="0"/>
              <a:t>)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/>
              <a:t>IBPC          Institute of Biological Problems of </a:t>
            </a:r>
            <a:r>
              <a:rPr lang="en-US" sz="1400" dirty="0" err="1" smtClean="0"/>
              <a:t>Cryolitozone</a:t>
            </a:r>
            <a:r>
              <a:rPr lang="en-US" sz="1400" dirty="0" smtClean="0"/>
              <a:t> SB RAS, Yakutsk, Russia (N. </a:t>
            </a:r>
            <a:r>
              <a:rPr lang="en-US" sz="1400" dirty="0" err="1" smtClean="0"/>
              <a:t>Vinokurov</a:t>
            </a:r>
            <a:r>
              <a:rPr lang="en-US" sz="1400" dirty="0" smtClean="0"/>
              <a:t>, S. </a:t>
            </a:r>
            <a:r>
              <a:rPr lang="en-US" sz="1400" dirty="0" err="1" smtClean="0"/>
              <a:t>Nogovicyna</a:t>
            </a:r>
            <a:r>
              <a:rPr lang="en-US" sz="1400" dirty="0" smtClean="0"/>
              <a:t>)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/>
              <a:t>ISU		Irkutsk State University, Irkutsk, Russia (V. </a:t>
            </a:r>
            <a:r>
              <a:rPr lang="en-US" sz="1400" dirty="0" err="1" smtClean="0"/>
              <a:t>Shilenkov</a:t>
            </a:r>
            <a:r>
              <a:rPr lang="en-US" sz="1400" dirty="0" smtClean="0"/>
              <a:t>)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/>
              <a:t>NMW		</a:t>
            </a:r>
            <a:r>
              <a:rPr lang="en-US" sz="1400" dirty="0" err="1" smtClean="0"/>
              <a:t>Naturhistorisches</a:t>
            </a:r>
            <a:r>
              <a:rPr lang="en-US" sz="1400" dirty="0" smtClean="0"/>
              <a:t> Museum Wien, Vienna, Austria (H. </a:t>
            </a:r>
            <a:r>
              <a:rPr lang="en-US" sz="1400" dirty="0" err="1" smtClean="0"/>
              <a:t>Schillhammer</a:t>
            </a:r>
            <a:r>
              <a:rPr lang="en-US" sz="1400" dirty="0" smtClean="0"/>
              <a:t>)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/>
              <a:t>MNHUB	Museum </a:t>
            </a:r>
            <a:r>
              <a:rPr lang="en-US" sz="1400" dirty="0" err="1" smtClean="0"/>
              <a:t>fűr</a:t>
            </a:r>
            <a:r>
              <a:rPr lang="en-US" sz="1400" dirty="0" smtClean="0"/>
              <a:t> </a:t>
            </a:r>
            <a:r>
              <a:rPr lang="en-US" sz="1400" dirty="0" err="1" smtClean="0"/>
              <a:t>Naturkunde</a:t>
            </a:r>
            <a:r>
              <a:rPr lang="en-US" sz="1400" dirty="0" smtClean="0"/>
              <a:t> </a:t>
            </a:r>
            <a:r>
              <a:rPr lang="en-US" sz="1400" dirty="0" err="1" smtClean="0"/>
              <a:t>der</a:t>
            </a:r>
            <a:r>
              <a:rPr lang="en-US" sz="1400" dirty="0" smtClean="0"/>
              <a:t> </a:t>
            </a:r>
            <a:r>
              <a:rPr lang="en-US" sz="1400" dirty="0" err="1" smtClean="0"/>
              <a:t>Humbodt-Univirsität</a:t>
            </a:r>
            <a:r>
              <a:rPr lang="en-US" sz="1400" dirty="0" smtClean="0"/>
              <a:t> </a:t>
            </a:r>
            <a:r>
              <a:rPr lang="en-US" sz="1400" dirty="0" err="1" smtClean="0"/>
              <a:t>zu</a:t>
            </a:r>
            <a:r>
              <a:rPr lang="en-US" sz="1400" dirty="0" smtClean="0"/>
              <a:t> Berlin, Berlin, Germany (J. Frisch, J. </a:t>
            </a:r>
            <a:r>
              <a:rPr lang="en-US" sz="1400" dirty="0" err="1" smtClean="0"/>
              <a:t>Willers</a:t>
            </a:r>
            <a:r>
              <a:rPr lang="en-US" sz="1400" dirty="0" smtClean="0"/>
              <a:t>, M. </a:t>
            </a:r>
            <a:r>
              <a:rPr lang="en-US" sz="1400" dirty="0" err="1" smtClean="0"/>
              <a:t>Uhlig</a:t>
            </a:r>
            <a:r>
              <a:rPr lang="en-US" sz="1400" dirty="0" smtClean="0"/>
              <a:t>)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/>
              <a:t>ZIN 		Zoological Institute, St.-Petersburg, Russia (G. </a:t>
            </a:r>
            <a:r>
              <a:rPr lang="en-US" sz="1400" dirty="0" err="1" smtClean="0"/>
              <a:t>Medvedev</a:t>
            </a:r>
            <a:r>
              <a:rPr lang="en-US" sz="1400" dirty="0" smtClean="0"/>
              <a:t>)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/>
              <a:t>ZMM		Zoological Museum of Moscow University, Moscow, Russia (N. </a:t>
            </a:r>
            <a:r>
              <a:rPr lang="en-US" sz="1400" dirty="0" err="1" smtClean="0"/>
              <a:t>Nikitsky</a:t>
            </a:r>
            <a:r>
              <a:rPr lang="en-US" sz="1400" dirty="0" smtClean="0"/>
              <a:t>)</a:t>
            </a:r>
            <a:endParaRPr lang="ru-RU" sz="1400" dirty="0" smtClean="0"/>
          </a:p>
          <a:p>
            <a:pPr>
              <a:buNone/>
            </a:pPr>
            <a:r>
              <a:rPr lang="en-US" sz="1400" dirty="0" smtClean="0"/>
              <a:t>ZMUC</a:t>
            </a:r>
            <a:r>
              <a:rPr lang="ru-RU" sz="1400" dirty="0" smtClean="0"/>
              <a:t> </a:t>
            </a:r>
            <a:r>
              <a:rPr lang="en-US" sz="1400" dirty="0" smtClean="0"/>
              <a:t>Zoological Museum of Copenhagen University, Copenhagen, Denmark (A. </a:t>
            </a:r>
            <a:r>
              <a:rPr lang="en-US" sz="1400" dirty="0" err="1" smtClean="0"/>
              <a:t>Solodovnikov</a:t>
            </a:r>
            <a:r>
              <a:rPr lang="en-US" sz="1400" dirty="0" smtClean="0"/>
              <a:t>)</a:t>
            </a:r>
            <a:endParaRPr lang="ru-RU" sz="1400" dirty="0" smtClean="0"/>
          </a:p>
          <a:p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546083"/>
              </p:ext>
            </p:extLst>
          </p:nvPr>
        </p:nvGraphicFramePr>
        <p:xfrm>
          <a:off x="357158" y="5643578"/>
          <a:ext cx="8429684" cy="960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9684"/>
              </a:tblGrid>
              <a:tr h="9604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Всего изучено более 1500 экземпляров рода,  относящихся  примерно к 50 видам из Европы,</a:t>
                      </a:r>
                      <a:r>
                        <a:rPr kumimoji="0" lang="ru-RU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европейской России, Сибири, Дальнего Востока, Турции, Ирана, Афганистана, Пакистана, Монголии, Кореи, Китая и Японии. </a:t>
                      </a:r>
                      <a:endParaRPr kumimoji="0" lang="ru-RU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1665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i="1" dirty="0" smtClean="0">
                <a:solidFill>
                  <a:srgbClr val="FF0000"/>
                </a:solidFill>
              </a:rPr>
              <a:t>Bordoni  A. 1984. Appunti per una revisione dei Geodromicus Redt. delle regione Palearctica occidentale (Coleoptera, Staphylinidae). </a:t>
            </a:r>
            <a:r>
              <a:rPr lang="fr-FR" i="1" dirty="0" smtClean="0">
                <a:solidFill>
                  <a:srgbClr val="FF0000"/>
                </a:solidFill>
              </a:rPr>
              <a:t>Redia. 67. 19-59.</a:t>
            </a:r>
            <a:endParaRPr lang="ru-RU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Основная роль при разделении видов на группы уделялась таким морфо-анатомическим особенностям как: </a:t>
            </a:r>
          </a:p>
          <a:p>
            <a:pPr lvl="0">
              <a:buNone/>
            </a:pPr>
            <a:r>
              <a:rPr lang="en-US" sz="1600" dirty="0" smtClean="0"/>
              <a:t>- </a:t>
            </a:r>
            <a:r>
              <a:rPr lang="ru-RU" sz="1600" dirty="0" smtClean="0"/>
              <a:t>Основная форма эдеагуса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lvl="0">
              <a:buNone/>
            </a:pPr>
            <a:r>
              <a:rPr lang="en-US" sz="1600" dirty="0" smtClean="0"/>
              <a:t>- </a:t>
            </a:r>
            <a:r>
              <a:rPr lang="ru-RU" sz="1600" dirty="0" smtClean="0"/>
              <a:t> Вершина эдеагуса, особенно латерально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lvl="0">
              <a:buNone/>
            </a:pPr>
            <a:r>
              <a:rPr lang="en-US" sz="1600" dirty="0" smtClean="0"/>
              <a:t>- </a:t>
            </a:r>
            <a:r>
              <a:rPr lang="ru-RU" sz="1600" dirty="0" smtClean="0"/>
              <a:t>Парамеры</a:t>
            </a:r>
            <a:r>
              <a:rPr lang="en-US" sz="1600" dirty="0" smtClean="0"/>
              <a:t>: </a:t>
            </a:r>
            <a:r>
              <a:rPr lang="ru-RU" sz="1600" dirty="0" smtClean="0"/>
              <a:t>форма, степень изогнутости, наличие, количество и способы прикрепления апикальных щетинок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lvl="0">
              <a:buNone/>
            </a:pPr>
            <a:r>
              <a:rPr lang="en-US" sz="1600" dirty="0" smtClean="0"/>
              <a:t>- </a:t>
            </a:r>
            <a:r>
              <a:rPr lang="ru-RU" sz="1600" dirty="0" smtClean="0"/>
              <a:t>Эндофаллус</a:t>
            </a:r>
            <a:r>
              <a:rPr lang="en-US" sz="1600" dirty="0" smtClean="0"/>
              <a:t>: </a:t>
            </a:r>
            <a:r>
              <a:rPr lang="ru-RU" sz="1600" dirty="0" smtClean="0"/>
              <a:t>форма, длина, наличие видимых склеротизированных структур внутри, форма этих структур и их положение относительно друг друга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pPr lvl="0">
              <a:buFontTx/>
              <a:buChar char="-"/>
            </a:pPr>
            <a:endParaRPr lang="ru-RU" sz="1600" dirty="0" smtClean="0"/>
          </a:p>
          <a:p>
            <a:pPr>
              <a:buNone/>
            </a:pPr>
            <a:r>
              <a:rPr lang="en-US" sz="1300" dirty="0" err="1" smtClean="0"/>
              <a:t>Bordoni</a:t>
            </a:r>
            <a:r>
              <a:rPr lang="en-US" sz="1300" dirty="0" smtClean="0"/>
              <a:t> </a:t>
            </a:r>
            <a:r>
              <a:rPr lang="ru-RU" sz="1300" dirty="0" smtClean="0"/>
              <a:t>выделил </a:t>
            </a:r>
            <a:r>
              <a:rPr lang="en-US" sz="1300" dirty="0" smtClean="0"/>
              <a:t>5 </a:t>
            </a:r>
            <a:r>
              <a:rPr lang="ru-RU" sz="1300" dirty="0" smtClean="0"/>
              <a:t>групп внутри рода </a:t>
            </a:r>
            <a:r>
              <a:rPr lang="en-US" sz="1300" dirty="0" err="1" smtClean="0"/>
              <a:t>Geodromicus</a:t>
            </a:r>
            <a:r>
              <a:rPr lang="en-US" sz="1300" dirty="0" smtClean="0"/>
              <a:t>: </a:t>
            </a:r>
            <a:r>
              <a:rPr lang="en-US" sz="1300" dirty="0" err="1" smtClean="0"/>
              <a:t>plagiatus</a:t>
            </a:r>
            <a:r>
              <a:rPr lang="en-US" sz="1300" dirty="0" smtClean="0"/>
              <a:t>, major, </a:t>
            </a:r>
            <a:r>
              <a:rPr lang="en-US" sz="1300" dirty="0" err="1" smtClean="0"/>
              <a:t>rousi</a:t>
            </a:r>
            <a:r>
              <a:rPr lang="en-US" sz="1300" dirty="0" smtClean="0"/>
              <a:t>, </a:t>
            </a:r>
            <a:r>
              <a:rPr lang="en-US" sz="1300" dirty="0" err="1" smtClean="0"/>
              <a:t>longipes</a:t>
            </a:r>
            <a:r>
              <a:rPr lang="en-US" sz="1300" dirty="0" smtClean="0"/>
              <a:t> </a:t>
            </a:r>
            <a:r>
              <a:rPr lang="ru-RU" sz="1300" dirty="0"/>
              <a:t>и</a:t>
            </a:r>
            <a:r>
              <a:rPr lang="en-US" sz="1300" dirty="0" smtClean="0"/>
              <a:t> </a:t>
            </a:r>
            <a:r>
              <a:rPr lang="en-US" sz="1300" dirty="0" err="1" smtClean="0"/>
              <a:t>brevicollis</a:t>
            </a:r>
            <a:r>
              <a:rPr lang="en-US" sz="1300" dirty="0" smtClean="0"/>
              <a:t>.</a:t>
            </a:r>
            <a:endParaRPr lang="ru-RU" sz="1300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52"/>
            <a:ext cx="8115328" cy="114300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sz="8000" dirty="0" smtClean="0"/>
              <a:t>A</a:t>
            </a:r>
            <a:r>
              <a:rPr lang="ru-RU" sz="8000" dirty="0" smtClean="0"/>
              <a:t> – “</a:t>
            </a:r>
            <a:r>
              <a:rPr lang="en-US" sz="8000" dirty="0" err="1" smtClean="0"/>
              <a:t>plagiatus</a:t>
            </a:r>
            <a:r>
              <a:rPr lang="ru-RU" sz="8000" dirty="0" smtClean="0"/>
              <a:t>” </a:t>
            </a:r>
            <a:r>
              <a:rPr lang="en-US" sz="8000" dirty="0" smtClean="0"/>
              <a:t>group</a:t>
            </a:r>
            <a:endParaRPr lang="ru-RU" sz="8000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plagiatus group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14950"/>
            <a:ext cx="6286544" cy="164305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065934"/>
              </p:ext>
            </p:extLst>
          </p:nvPr>
        </p:nvGraphicFramePr>
        <p:xfrm>
          <a:off x="0" y="785794"/>
          <a:ext cx="5905520" cy="2449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760"/>
                <a:gridCol w="2952760"/>
              </a:tblGrid>
              <a:tr h="2428892">
                <a:tc>
                  <a:txBody>
                    <a:bodyPr/>
                    <a:lstStyle/>
                    <a:p>
                      <a:r>
                        <a:rPr lang="ru-RU" sz="1190" baseline="0" dirty="0" smtClean="0"/>
                        <a:t>Виды</a:t>
                      </a:r>
                      <a:r>
                        <a:rPr lang="en-US" sz="1190" baseline="0" dirty="0" smtClean="0"/>
                        <a:t> </a:t>
                      </a:r>
                      <a:r>
                        <a:rPr lang="ru-RU" sz="1190" baseline="0" dirty="0" smtClean="0"/>
                        <a:t> изученные </a:t>
                      </a:r>
                      <a:r>
                        <a:rPr lang="lv-LV" sz="1190" baseline="0" dirty="0" smtClean="0"/>
                        <a:t>B</a:t>
                      </a:r>
                      <a:r>
                        <a:rPr lang="en-US" sz="1190" baseline="0" dirty="0" err="1" smtClean="0"/>
                        <a:t>ordoni</a:t>
                      </a:r>
                      <a:r>
                        <a:rPr lang="en-US" sz="1190" baseline="0" dirty="0" smtClean="0"/>
                        <a:t> (1984): </a:t>
                      </a:r>
                      <a:endParaRPr lang="ru-RU" sz="1190" baseline="0" dirty="0" smtClean="0"/>
                    </a:p>
                    <a:p>
                      <a:endParaRPr lang="en-US" sz="1190" baseline="0" dirty="0" smtClean="0"/>
                    </a:p>
                    <a:p>
                      <a:r>
                        <a:rPr lang="en-US" sz="1190" baseline="0" dirty="0" smtClean="0"/>
                        <a:t>G. </a:t>
                      </a:r>
                      <a:r>
                        <a:rPr lang="en-US" sz="1190" baseline="0" dirty="0" err="1" smtClean="0"/>
                        <a:t>plagiatus</a:t>
                      </a:r>
                      <a:r>
                        <a:rPr lang="en-US" sz="1190" baseline="0" dirty="0" smtClean="0"/>
                        <a:t> F.</a:t>
                      </a:r>
                      <a:endParaRPr lang="ru-RU" sz="1190" baseline="0" dirty="0" smtClean="0"/>
                    </a:p>
                    <a:p>
                      <a:r>
                        <a:rPr lang="en-US" sz="1190" baseline="0" dirty="0" smtClean="0"/>
                        <a:t>G. </a:t>
                      </a:r>
                      <a:r>
                        <a:rPr lang="en-US" sz="1190" baseline="0" dirty="0" err="1" smtClean="0"/>
                        <a:t>pedemontanus</a:t>
                      </a:r>
                      <a:r>
                        <a:rPr lang="en-US" sz="1190" baseline="0" dirty="0" smtClean="0"/>
                        <a:t> </a:t>
                      </a:r>
                      <a:r>
                        <a:rPr lang="en-US" sz="1190" baseline="0" dirty="0" err="1" smtClean="0"/>
                        <a:t>Fagel</a:t>
                      </a:r>
                      <a:endParaRPr lang="ru-RU" sz="1190" baseline="0" dirty="0" smtClean="0"/>
                    </a:p>
                    <a:p>
                      <a:r>
                        <a:rPr lang="en-US" sz="1190" baseline="0" dirty="0" smtClean="0"/>
                        <a:t>G. </a:t>
                      </a:r>
                      <a:r>
                        <a:rPr lang="en-US" sz="1190" baseline="0" dirty="0" err="1" smtClean="0"/>
                        <a:t>nigritus</a:t>
                      </a:r>
                      <a:r>
                        <a:rPr lang="en-US" sz="1190" baseline="0" dirty="0" smtClean="0"/>
                        <a:t> (Mull.)</a:t>
                      </a:r>
                      <a:endParaRPr lang="ru-RU" sz="1190" baseline="0" dirty="0" smtClean="0"/>
                    </a:p>
                    <a:p>
                      <a:r>
                        <a:rPr lang="en-US" sz="1190" baseline="0" dirty="0" smtClean="0"/>
                        <a:t>G. </a:t>
                      </a:r>
                      <a:r>
                        <a:rPr lang="en-US" sz="1190" baseline="0" dirty="0" err="1" smtClean="0"/>
                        <a:t>corsicus</a:t>
                      </a:r>
                      <a:r>
                        <a:rPr lang="en-US" sz="1190" baseline="0" dirty="0" smtClean="0"/>
                        <a:t> </a:t>
                      </a:r>
                      <a:r>
                        <a:rPr lang="en-US" sz="1190" baseline="0" dirty="0" err="1" smtClean="0"/>
                        <a:t>Fagel</a:t>
                      </a:r>
                      <a:endParaRPr lang="ru-RU" sz="1190" baseline="0" dirty="0" smtClean="0"/>
                    </a:p>
                    <a:p>
                      <a:r>
                        <a:rPr lang="en-US" sz="1190" baseline="0" dirty="0" smtClean="0"/>
                        <a:t>G. </a:t>
                      </a:r>
                      <a:r>
                        <a:rPr lang="en-US" sz="1190" baseline="0" dirty="0" err="1" smtClean="0"/>
                        <a:t>suturalis</a:t>
                      </a:r>
                      <a:r>
                        <a:rPr lang="en-US" sz="1190" baseline="0" dirty="0" smtClean="0"/>
                        <a:t> (</a:t>
                      </a:r>
                      <a:r>
                        <a:rPr lang="en-US" sz="1190" baseline="0" dirty="0" err="1" smtClean="0"/>
                        <a:t>Boisd</a:t>
                      </a:r>
                      <a:r>
                        <a:rPr lang="en-US" sz="1190" baseline="0" dirty="0" smtClean="0"/>
                        <a:t>.)</a:t>
                      </a:r>
                      <a:endParaRPr lang="ru-RU" sz="1190" baseline="0" dirty="0" smtClean="0"/>
                    </a:p>
                    <a:p>
                      <a:r>
                        <a:rPr lang="en-US" sz="1190" baseline="0" dirty="0" smtClean="0"/>
                        <a:t>G. </a:t>
                      </a:r>
                      <a:r>
                        <a:rPr lang="en-US" sz="1190" baseline="0" dirty="0" err="1" smtClean="0"/>
                        <a:t>pyrenaeus</a:t>
                      </a:r>
                      <a:r>
                        <a:rPr lang="en-US" sz="1190" baseline="0" dirty="0" smtClean="0"/>
                        <a:t> </a:t>
                      </a:r>
                      <a:r>
                        <a:rPr lang="en-US" sz="1190" baseline="0" dirty="0" err="1" smtClean="0"/>
                        <a:t>Jarr</a:t>
                      </a:r>
                      <a:r>
                        <a:rPr lang="en-US" sz="1190" baseline="0" dirty="0" smtClean="0"/>
                        <a:t>.</a:t>
                      </a:r>
                      <a:endParaRPr lang="ru-RU" sz="1190" baseline="0" dirty="0" smtClean="0"/>
                    </a:p>
                    <a:p>
                      <a:r>
                        <a:rPr lang="en-US" sz="1190" baseline="0" dirty="0" smtClean="0">
                          <a:solidFill>
                            <a:srgbClr val="FF0000"/>
                          </a:solidFill>
                        </a:rPr>
                        <a:t>                                 </a:t>
                      </a:r>
                      <a:r>
                        <a:rPr lang="en-US" sz="1190" baseline="0" dirty="0" smtClean="0"/>
                        <a:t>G. </a:t>
                      </a:r>
                      <a:r>
                        <a:rPr lang="en-US" sz="1190" baseline="0" dirty="0" err="1" smtClean="0"/>
                        <a:t>lituratus</a:t>
                      </a:r>
                      <a:r>
                        <a:rPr lang="en-US" sz="1190" baseline="0" dirty="0" smtClean="0"/>
                        <a:t> (</a:t>
                      </a:r>
                      <a:r>
                        <a:rPr lang="en-US" sz="1190" baseline="0" dirty="0" err="1" smtClean="0"/>
                        <a:t>Kraatz</a:t>
                      </a:r>
                      <a:r>
                        <a:rPr lang="en-US" sz="1190" baseline="0" dirty="0" smtClean="0"/>
                        <a:t>)</a:t>
                      </a:r>
                      <a:endParaRPr lang="ru-RU" sz="1190" baseline="0" dirty="0" smtClean="0"/>
                    </a:p>
                    <a:p>
                      <a:r>
                        <a:rPr lang="en-US" sz="1190" baseline="0" dirty="0" smtClean="0"/>
                        <a:t>G. </a:t>
                      </a:r>
                      <a:r>
                        <a:rPr lang="en-US" sz="1190" baseline="0" dirty="0" err="1" smtClean="0"/>
                        <a:t>lapponicus</a:t>
                      </a:r>
                      <a:r>
                        <a:rPr lang="en-US" sz="1190" baseline="0" dirty="0" smtClean="0"/>
                        <a:t> </a:t>
                      </a:r>
                      <a:r>
                        <a:rPr lang="en-US" sz="1190" baseline="0" dirty="0" err="1" smtClean="0"/>
                        <a:t>Bord</a:t>
                      </a:r>
                      <a:r>
                        <a:rPr lang="en-US" sz="1190" baseline="0" dirty="0" smtClean="0"/>
                        <a:t>.</a:t>
                      </a:r>
                      <a:endParaRPr lang="ru-RU" sz="1190" baseline="0" dirty="0" smtClean="0"/>
                    </a:p>
                    <a:p>
                      <a:r>
                        <a:rPr lang="en-US" sz="1190" baseline="0" dirty="0" smtClean="0"/>
                        <a:t>G. </a:t>
                      </a:r>
                      <a:r>
                        <a:rPr lang="en-US" sz="1190" baseline="0" dirty="0" err="1" smtClean="0"/>
                        <a:t>schoenmanni</a:t>
                      </a:r>
                      <a:r>
                        <a:rPr lang="en-US" sz="1190" baseline="0" dirty="0" smtClean="0"/>
                        <a:t> </a:t>
                      </a:r>
                      <a:r>
                        <a:rPr lang="en-US" sz="1190" baseline="0" dirty="0" err="1" smtClean="0"/>
                        <a:t>Bord</a:t>
                      </a:r>
                      <a:r>
                        <a:rPr lang="en-US" sz="1190" baseline="0" dirty="0" smtClean="0"/>
                        <a:t>.</a:t>
                      </a:r>
                      <a:endParaRPr lang="ru-RU" sz="1190" baseline="0" dirty="0" smtClean="0"/>
                    </a:p>
                    <a:p>
                      <a:r>
                        <a:rPr lang="en-US" sz="1190" baseline="0" dirty="0" smtClean="0"/>
                        <a:t>G. </a:t>
                      </a:r>
                      <a:r>
                        <a:rPr lang="en-US" sz="1190" baseline="0" dirty="0" err="1" smtClean="0"/>
                        <a:t>klimai</a:t>
                      </a:r>
                      <a:r>
                        <a:rPr lang="en-US" sz="1190" baseline="0" dirty="0" smtClean="0"/>
                        <a:t> </a:t>
                      </a:r>
                      <a:r>
                        <a:rPr lang="en-US" sz="1190" baseline="0" dirty="0" err="1" smtClean="0"/>
                        <a:t>Bord</a:t>
                      </a:r>
                      <a:r>
                        <a:rPr lang="en-US" sz="1190" baseline="0" dirty="0" smtClean="0"/>
                        <a:t>.</a:t>
                      </a:r>
                      <a:endParaRPr lang="ru-RU" sz="1190" baseline="0" dirty="0" smtClean="0"/>
                    </a:p>
                    <a:p>
                      <a:endParaRPr lang="ru-RU" sz="119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90" baseline="0" dirty="0" smtClean="0"/>
                        <a:t>Изученные мной виды</a:t>
                      </a:r>
                      <a:r>
                        <a:rPr lang="en-US" sz="1190" baseline="0" dirty="0" smtClean="0"/>
                        <a:t>: </a:t>
                      </a:r>
                      <a:endParaRPr lang="ru-RU" sz="1190" baseline="0" dirty="0" smtClean="0"/>
                    </a:p>
                    <a:p>
                      <a:endParaRPr lang="en-US" sz="1190" baseline="0" dirty="0" smtClean="0"/>
                    </a:p>
                    <a:p>
                      <a:endParaRPr lang="en-US" sz="1190" baseline="0" dirty="0" smtClean="0"/>
                    </a:p>
                    <a:p>
                      <a:endParaRPr lang="en-US" sz="1190" baseline="0" dirty="0" smtClean="0"/>
                    </a:p>
                    <a:p>
                      <a:r>
                        <a:rPr lang="ru-RU" sz="1190" baseline="0" dirty="0" smtClean="0"/>
                        <a:t>Все виды</a:t>
                      </a:r>
                      <a:endParaRPr lang="en-US" sz="1190" baseline="0" dirty="0" smtClean="0"/>
                    </a:p>
                    <a:p>
                      <a:r>
                        <a:rPr lang="en-US" sz="1190" baseline="0" dirty="0" smtClean="0"/>
                        <a:t>+ </a:t>
                      </a:r>
                      <a:r>
                        <a:rPr lang="ru-RU" sz="1190" baseline="0" dirty="0" smtClean="0"/>
                        <a:t>один новый вид из Восточной Сибири </a:t>
                      </a:r>
                      <a:endParaRPr lang="en-US" sz="1190" baseline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319248"/>
              </p:ext>
            </p:extLst>
          </p:nvPr>
        </p:nvGraphicFramePr>
        <p:xfrm>
          <a:off x="6000760" y="857232"/>
          <a:ext cx="2857520" cy="200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</a:tblGrid>
              <a:tr h="2000264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Эдеагус тонкий, вытянутый с заостренной вершиной.</a:t>
                      </a:r>
                      <a:r>
                        <a:rPr kumimoji="0"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Парамеры узкие, длинные, с нерасшренными вершинами. Внутрений мешок длинный, вытянутый. </a:t>
                      </a:r>
                      <a:endParaRPr lang="ru-RU" sz="1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Alex\Desktop\new docs 2011\conference Daugavpils 2829 april 2011\geodr\007 plagiatus u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6"/>
            <a:ext cx="1036083" cy="1857388"/>
          </a:xfrm>
          <a:prstGeom prst="rect">
            <a:avLst/>
          </a:prstGeom>
          <a:noFill/>
        </p:spPr>
      </p:pic>
      <p:pic>
        <p:nvPicPr>
          <p:cNvPr id="2051" name="Picture 3" descr="C:\Users\Alex\Desktop\new docs 2011\conference Daugavpils 2829 april 2011\geodr\0027 pedemontan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286124"/>
            <a:ext cx="1111237" cy="1857388"/>
          </a:xfrm>
          <a:prstGeom prst="rect">
            <a:avLst/>
          </a:prstGeom>
          <a:noFill/>
        </p:spPr>
      </p:pic>
      <p:pic>
        <p:nvPicPr>
          <p:cNvPr id="2052" name="Picture 4" descr="C:\Users\Alex\Desktop\new docs 2011\conference Daugavpils 2829 april 2011\geodr\0024 nigri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3286124"/>
            <a:ext cx="1012339" cy="1928826"/>
          </a:xfrm>
          <a:prstGeom prst="rect">
            <a:avLst/>
          </a:prstGeom>
          <a:noFill/>
        </p:spPr>
      </p:pic>
      <p:pic>
        <p:nvPicPr>
          <p:cNvPr id="2053" name="Picture 5" descr="C:\Users\Alex\Desktop\new docs 2011\conference Daugavpils 2829 april 2011\geodr\0029 corsic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286124"/>
            <a:ext cx="893804" cy="1830098"/>
          </a:xfrm>
          <a:prstGeom prst="rect">
            <a:avLst/>
          </a:prstGeom>
          <a:noFill/>
        </p:spPr>
      </p:pic>
      <p:pic>
        <p:nvPicPr>
          <p:cNvPr id="2054" name="Picture 6" descr="C:\Users\Alex\Desktop\new docs 2011\conference Daugavpils 2829 april 2011\geodr\0048 suturali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3214686"/>
            <a:ext cx="996433" cy="1894753"/>
          </a:xfrm>
          <a:prstGeom prst="rect">
            <a:avLst/>
          </a:prstGeom>
          <a:noFill/>
        </p:spPr>
      </p:pic>
      <p:pic>
        <p:nvPicPr>
          <p:cNvPr id="2055" name="Picture 7" descr="C:\Users\Alex\Desktop\new docs 2011\conference Daugavpils 2829 april 2011\geodr\008 klima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3286124"/>
            <a:ext cx="1049461" cy="1995963"/>
          </a:xfrm>
          <a:prstGeom prst="rect">
            <a:avLst/>
          </a:prstGeom>
          <a:noFill/>
        </p:spPr>
      </p:pic>
      <p:pic>
        <p:nvPicPr>
          <p:cNvPr id="2056" name="Picture 8" descr="C:\Users\Alex\Desktop\new docs 2011\conference Daugavpils 2829 april 2011\geodr\0026 enushchenko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2928934"/>
            <a:ext cx="1834931" cy="3643314"/>
          </a:xfrm>
          <a:prstGeom prst="rect">
            <a:avLst/>
          </a:prstGeom>
          <a:noFill/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42844" y="5072074"/>
          <a:ext cx="857224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24"/>
              </a:tblGrid>
              <a:tr h="267666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plagiatus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00100" y="5072074"/>
          <a:ext cx="1262050" cy="31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050"/>
              </a:tblGrid>
              <a:tr h="31748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pedemontanus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357422" y="5143512"/>
          <a:ext cx="761984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984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nigritus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428992" y="5072074"/>
          <a:ext cx="761984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984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corsicus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429124" y="5072074"/>
          <a:ext cx="904860" cy="31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60"/>
              </a:tblGrid>
              <a:tr h="31748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suturalis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143636" y="5286388"/>
          <a:ext cx="69054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546"/>
              </a:tblGrid>
              <a:tr h="174612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klimai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000892" y="6583680"/>
          <a:ext cx="192882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</a:tblGrid>
              <a:tr h="26766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sp. n. (East Siberia)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192882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3200" dirty="0" smtClean="0"/>
              <a:t>B – “major” group </a:t>
            </a:r>
            <a:endParaRPr lang="ru-RU" sz="3200" dirty="0" smtClean="0"/>
          </a:p>
          <a:p>
            <a:endParaRPr lang="ru-RU" dirty="0" smtClean="0"/>
          </a:p>
          <a:p>
            <a:r>
              <a:rPr lang="en-US" dirty="0" smtClean="0"/>
              <a:t> </a:t>
            </a:r>
            <a:endParaRPr lang="ru-RU" dirty="0" smtClean="0"/>
          </a:p>
          <a:p>
            <a:r>
              <a:rPr lang="en-US" dirty="0" smtClean="0"/>
              <a:t>Pakistan)</a:t>
            </a:r>
            <a:endParaRPr lang="ru-RU" dirty="0" smtClean="0"/>
          </a:p>
          <a:p>
            <a:r>
              <a:rPr lang="en-US" dirty="0" smtClean="0"/>
              <a:t> </a:t>
            </a:r>
            <a:endParaRPr lang="ru-RU" dirty="0" smtClean="0"/>
          </a:p>
          <a:p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major group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8122"/>
            <a:ext cx="7500958" cy="255987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84459"/>
              </p:ext>
            </p:extLst>
          </p:nvPr>
        </p:nvGraphicFramePr>
        <p:xfrm>
          <a:off x="0" y="714356"/>
          <a:ext cx="4143372" cy="35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86"/>
                <a:gridCol w="2071686"/>
              </a:tblGrid>
              <a:tr h="35719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Виды, изученные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Bordoni</a:t>
                      </a:r>
                      <a:r>
                        <a:rPr lang="en-US" sz="1200" dirty="0" smtClean="0"/>
                        <a:t> (1984):</a:t>
                      </a:r>
                      <a:endParaRPr lang="ru-RU" sz="1200" dirty="0" smtClean="0"/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G. major</a:t>
                      </a:r>
                      <a:endParaRPr lang="ru-RU" sz="1200" dirty="0" smtClean="0"/>
                    </a:p>
                    <a:p>
                      <a:r>
                        <a:rPr lang="ru-RU" sz="1200" i="1" dirty="0" smtClean="0"/>
                        <a:t>    </a:t>
                      </a:r>
                      <a:r>
                        <a:rPr lang="en-US" sz="1200" i="1" dirty="0" smtClean="0"/>
                        <a:t>G. </a:t>
                      </a:r>
                      <a:r>
                        <a:rPr lang="en-US" sz="1200" i="1" dirty="0" err="1" smtClean="0"/>
                        <a:t>languidus</a:t>
                      </a:r>
                      <a:endParaRPr lang="ru-RU" sz="1200" i="1" dirty="0" smtClean="0"/>
                    </a:p>
                    <a:p>
                      <a:r>
                        <a:rPr lang="ru-RU" sz="1200" i="1" dirty="0" smtClean="0"/>
                        <a:t>    </a:t>
                      </a:r>
                      <a:r>
                        <a:rPr lang="en-US" sz="1200" i="1" dirty="0" smtClean="0"/>
                        <a:t>G. </a:t>
                      </a:r>
                      <a:r>
                        <a:rPr lang="en-US" sz="1200" i="1" dirty="0" err="1" smtClean="0"/>
                        <a:t>caucasianus</a:t>
                      </a:r>
                      <a:endParaRPr lang="ru-RU" sz="1200" i="1" dirty="0" smtClean="0"/>
                    </a:p>
                    <a:p>
                      <a:r>
                        <a:rPr lang="ru-RU" sz="1200" i="1" dirty="0" smtClean="0"/>
                        <a:t>    </a:t>
                      </a:r>
                      <a:r>
                        <a:rPr lang="en-US" sz="1200" i="1" dirty="0" smtClean="0"/>
                        <a:t>G. </a:t>
                      </a:r>
                      <a:r>
                        <a:rPr lang="en-US" sz="1200" i="1" dirty="0" err="1" smtClean="0"/>
                        <a:t>luzianus</a:t>
                      </a:r>
                      <a:endParaRPr lang="ru-RU" sz="1200" i="1" dirty="0" smtClean="0"/>
                    </a:p>
                    <a:p>
                      <a:r>
                        <a:rPr lang="ru-RU" sz="1200" i="1" dirty="0" smtClean="0"/>
                        <a:t>    </a:t>
                      </a:r>
                      <a:r>
                        <a:rPr lang="en-US" sz="1200" i="1" dirty="0" smtClean="0"/>
                        <a:t>G. </a:t>
                      </a:r>
                      <a:r>
                        <a:rPr lang="en-US" sz="1200" i="1" dirty="0" err="1" smtClean="0"/>
                        <a:t>gracilicornis</a:t>
                      </a:r>
                      <a:r>
                        <a:rPr lang="en-US" sz="1200" i="1" dirty="0" smtClean="0"/>
                        <a:t> </a:t>
                      </a:r>
                      <a:r>
                        <a:rPr lang="en-US" sz="1200" i="1" dirty="0" err="1" smtClean="0"/>
                        <a:t>Luze</a:t>
                      </a:r>
                      <a:endParaRPr lang="ru-RU" sz="1200" i="1" dirty="0" smtClean="0"/>
                    </a:p>
                    <a:p>
                      <a:r>
                        <a:rPr lang="ru-RU" sz="1200" i="1" dirty="0" smtClean="0"/>
                        <a:t>    </a:t>
                      </a:r>
                      <a:r>
                        <a:rPr lang="en-US" sz="1200" i="1" dirty="0" smtClean="0"/>
                        <a:t>G. </a:t>
                      </a:r>
                      <a:r>
                        <a:rPr lang="en-US" sz="1200" i="1" dirty="0" err="1" smtClean="0"/>
                        <a:t>asiaticus</a:t>
                      </a:r>
                      <a:r>
                        <a:rPr lang="en-US" sz="1200" i="1" dirty="0" smtClean="0"/>
                        <a:t> </a:t>
                      </a:r>
                      <a:r>
                        <a:rPr lang="en-US" sz="1200" i="1" dirty="0" err="1" smtClean="0"/>
                        <a:t>Bh</a:t>
                      </a:r>
                      <a:r>
                        <a:rPr lang="en-US" sz="1200" i="1" dirty="0" smtClean="0"/>
                        <a:t>.</a:t>
                      </a:r>
                      <a:endParaRPr lang="ru-RU" sz="1200" i="1" dirty="0" smtClean="0"/>
                    </a:p>
                    <a:p>
                      <a:r>
                        <a:rPr lang="ru-RU" sz="1200" i="1" dirty="0" smtClean="0"/>
                        <a:t>    </a:t>
                      </a:r>
                      <a:r>
                        <a:rPr lang="en-US" sz="1200" i="1" dirty="0" smtClean="0"/>
                        <a:t>G. </a:t>
                      </a:r>
                      <a:r>
                        <a:rPr lang="en-US" sz="1200" i="1" dirty="0" err="1" smtClean="0"/>
                        <a:t>ponticus</a:t>
                      </a:r>
                      <a:r>
                        <a:rPr lang="en-US" sz="1200" i="1" dirty="0" smtClean="0"/>
                        <a:t> </a:t>
                      </a:r>
                      <a:r>
                        <a:rPr lang="en-US" sz="1200" i="1" dirty="0" err="1" smtClean="0"/>
                        <a:t>Fagel</a:t>
                      </a:r>
                      <a:endParaRPr lang="ru-RU" sz="1200" i="1" dirty="0" smtClean="0"/>
                    </a:p>
                    <a:p>
                      <a:r>
                        <a:rPr lang="en-US" sz="1200" dirty="0" smtClean="0"/>
                        <a:t>G. </a:t>
                      </a:r>
                      <a:r>
                        <a:rPr lang="en-US" sz="1200" dirty="0" err="1" smtClean="0"/>
                        <a:t>zwickianus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Fagel</a:t>
                      </a:r>
                      <a:endParaRPr lang="ru-RU" sz="1200" dirty="0" smtClean="0"/>
                    </a:p>
                    <a:p>
                      <a:r>
                        <a:rPr lang="en-US" sz="1200" dirty="0" smtClean="0"/>
                        <a:t>G. </a:t>
                      </a:r>
                      <a:r>
                        <a:rPr lang="en-US" sz="1200" dirty="0" err="1" smtClean="0"/>
                        <a:t>jarrigeanus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Fagel</a:t>
                      </a:r>
                      <a:endParaRPr lang="ru-RU" sz="1200" dirty="0" smtClean="0"/>
                    </a:p>
                    <a:p>
                      <a:r>
                        <a:rPr lang="en-US" sz="1200" dirty="0" smtClean="0"/>
                        <a:t>G. </a:t>
                      </a:r>
                      <a:r>
                        <a:rPr lang="en-US" sz="1200" dirty="0" err="1" smtClean="0"/>
                        <a:t>dubiosus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Fagel</a:t>
                      </a:r>
                      <a:endParaRPr lang="ru-RU" sz="1200" dirty="0" smtClean="0"/>
                    </a:p>
                    <a:p>
                      <a:r>
                        <a:rPr lang="en-US" sz="1200" dirty="0" smtClean="0"/>
                        <a:t>G. </a:t>
                      </a:r>
                      <a:r>
                        <a:rPr lang="en-US" sz="1200" dirty="0" err="1" smtClean="0"/>
                        <a:t>anatolicus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Fagel</a:t>
                      </a:r>
                      <a:endParaRPr lang="ru-RU" sz="1200" dirty="0" smtClean="0"/>
                    </a:p>
                    <a:p>
                      <a:r>
                        <a:rPr lang="en-US" sz="1200" dirty="0" smtClean="0"/>
                        <a:t>G. </a:t>
                      </a:r>
                      <a:r>
                        <a:rPr lang="en-US" sz="1200" dirty="0" err="1" smtClean="0"/>
                        <a:t>laticollis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Fagel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Виды,</a:t>
                      </a:r>
                      <a:r>
                        <a:rPr lang="ru-RU" sz="1200" baseline="0" dirty="0" smtClean="0"/>
                        <a:t> изученные мной</a:t>
                      </a:r>
                      <a:r>
                        <a:rPr lang="en-US" sz="1200" dirty="0" smtClean="0"/>
                        <a:t> </a:t>
                      </a:r>
                      <a:endParaRPr lang="ru-RU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G. major</a:t>
                      </a:r>
                      <a:r>
                        <a:rPr lang="ru-RU" sz="1200" dirty="0" smtClean="0"/>
                        <a:t> </a:t>
                      </a:r>
                      <a:r>
                        <a:rPr lang="en-US" sz="1200" dirty="0" err="1" smtClean="0"/>
                        <a:t>Motsch</a:t>
                      </a:r>
                      <a:r>
                        <a:rPr lang="en-US" sz="1200" dirty="0" smtClean="0"/>
                        <a:t>.</a:t>
                      </a:r>
                      <a:endParaRPr lang="ru-RU" sz="1200" dirty="0" smtClean="0"/>
                    </a:p>
                    <a:p>
                      <a:r>
                        <a:rPr lang="ru-RU" sz="1200" i="1" dirty="0" smtClean="0"/>
                        <a:t>    </a:t>
                      </a:r>
                      <a:r>
                        <a:rPr lang="en-US" sz="1200" i="1" dirty="0" smtClean="0"/>
                        <a:t>G. </a:t>
                      </a:r>
                      <a:r>
                        <a:rPr lang="en-US" sz="1200" i="1" dirty="0" err="1" smtClean="0"/>
                        <a:t>languidus</a:t>
                      </a:r>
                      <a:endParaRPr lang="ru-RU" sz="1200" i="1" dirty="0" smtClean="0"/>
                    </a:p>
                    <a:p>
                      <a:r>
                        <a:rPr lang="ru-RU" sz="1200" i="1" dirty="0" smtClean="0"/>
                        <a:t>    </a:t>
                      </a:r>
                      <a:r>
                        <a:rPr lang="en-US" sz="1200" i="1" dirty="0" smtClean="0"/>
                        <a:t>G. </a:t>
                      </a:r>
                      <a:r>
                        <a:rPr lang="en-US" sz="1200" i="1" dirty="0" err="1" smtClean="0"/>
                        <a:t>luzianus</a:t>
                      </a:r>
                      <a:endParaRPr lang="ru-RU" sz="1200" i="1" dirty="0" smtClean="0"/>
                    </a:p>
                    <a:p>
                      <a:r>
                        <a:rPr lang="ru-RU" sz="1200" i="1" dirty="0" smtClean="0"/>
                        <a:t>    </a:t>
                      </a:r>
                      <a:r>
                        <a:rPr lang="en-US" sz="1200" i="1" dirty="0" smtClean="0"/>
                        <a:t>G. </a:t>
                      </a:r>
                      <a:r>
                        <a:rPr lang="en-US" sz="1200" i="1" dirty="0" err="1" smtClean="0"/>
                        <a:t>gracilicornis</a:t>
                      </a:r>
                      <a:r>
                        <a:rPr lang="en-US" sz="1200" i="1" dirty="0" smtClean="0"/>
                        <a:t> </a:t>
                      </a:r>
                      <a:r>
                        <a:rPr lang="en-US" sz="1200" i="1" dirty="0" err="1" smtClean="0"/>
                        <a:t>Luze</a:t>
                      </a:r>
                      <a:endParaRPr lang="ru-RU" sz="1200" i="1" dirty="0" smtClean="0"/>
                    </a:p>
                    <a:p>
                      <a:r>
                        <a:rPr lang="ru-RU" sz="1200" i="1" dirty="0" smtClean="0"/>
                        <a:t>    </a:t>
                      </a:r>
                      <a:r>
                        <a:rPr lang="en-US" sz="1200" i="1" dirty="0" smtClean="0"/>
                        <a:t>G. </a:t>
                      </a:r>
                      <a:r>
                        <a:rPr lang="en-US" sz="1200" i="1" dirty="0" err="1" smtClean="0"/>
                        <a:t>asiaticus</a:t>
                      </a:r>
                      <a:r>
                        <a:rPr lang="en-US" sz="1200" i="1" dirty="0" smtClean="0"/>
                        <a:t> </a:t>
                      </a:r>
                      <a:r>
                        <a:rPr lang="en-US" sz="1200" i="1" dirty="0" err="1" smtClean="0"/>
                        <a:t>Bh</a:t>
                      </a:r>
                      <a:r>
                        <a:rPr lang="en-US" sz="1200" i="1" dirty="0" smtClean="0"/>
                        <a:t>.</a:t>
                      </a:r>
                      <a:endParaRPr lang="ru-RU" sz="1200" i="1" dirty="0" smtClean="0"/>
                    </a:p>
                    <a:p>
                      <a:r>
                        <a:rPr lang="ru-RU" sz="1200" i="1" dirty="0" smtClean="0"/>
                        <a:t>    </a:t>
                      </a:r>
                      <a:r>
                        <a:rPr lang="en-US" sz="1200" i="1" dirty="0" smtClean="0"/>
                        <a:t>G. </a:t>
                      </a:r>
                      <a:r>
                        <a:rPr lang="en-US" sz="1200" i="1" dirty="0" err="1" smtClean="0"/>
                        <a:t>ponticus</a:t>
                      </a:r>
                      <a:r>
                        <a:rPr lang="en-US" sz="1200" i="1" dirty="0" smtClean="0"/>
                        <a:t> </a:t>
                      </a:r>
                      <a:r>
                        <a:rPr lang="en-US" sz="1200" i="1" dirty="0" err="1" smtClean="0"/>
                        <a:t>Fagel</a:t>
                      </a:r>
                      <a:endParaRPr lang="ru-RU" sz="1200" i="1" dirty="0" smtClean="0"/>
                    </a:p>
                    <a:p>
                      <a:r>
                        <a:rPr lang="en-US" sz="1200" dirty="0" smtClean="0"/>
                        <a:t>G. </a:t>
                      </a:r>
                      <a:r>
                        <a:rPr lang="en-US" sz="1200" dirty="0" err="1" smtClean="0"/>
                        <a:t>laticollis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Fagel</a:t>
                      </a:r>
                      <a:endParaRPr lang="ru-RU" sz="1200" dirty="0" smtClean="0"/>
                    </a:p>
                    <a:p>
                      <a:r>
                        <a:rPr lang="en-US" sz="1200" dirty="0" smtClean="0"/>
                        <a:t>G. </a:t>
                      </a:r>
                      <a:r>
                        <a:rPr lang="en-US" sz="1200" dirty="0" err="1" smtClean="0"/>
                        <a:t>rivularis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Iablokoff-Khnzorian</a:t>
                      </a:r>
                      <a:r>
                        <a:rPr lang="en-US" sz="1200" dirty="0" smtClean="0"/>
                        <a:t> (= </a:t>
                      </a:r>
                      <a:r>
                        <a:rPr lang="en-US" sz="1200" dirty="0" err="1" smtClean="0"/>
                        <a:t>convexus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Iablokoff-Khnzorian</a:t>
                      </a:r>
                      <a:r>
                        <a:rPr lang="en-US" sz="1200" dirty="0" smtClean="0"/>
                        <a:t>)</a:t>
                      </a:r>
                      <a:endParaRPr lang="ru-RU" sz="1200" dirty="0" smtClean="0"/>
                    </a:p>
                    <a:p>
                      <a:r>
                        <a:rPr lang="en-US" sz="1200" dirty="0" smtClean="0"/>
                        <a:t>G. </a:t>
                      </a:r>
                      <a:r>
                        <a:rPr lang="en-US" sz="1200" dirty="0" err="1" smtClean="0"/>
                        <a:t>sp.n</a:t>
                      </a:r>
                      <a:r>
                        <a:rPr lang="en-US" sz="1200" dirty="0" smtClean="0"/>
                        <a:t>. (NW</a:t>
                      </a:r>
                      <a:r>
                        <a:rPr lang="en-US" sz="1200" baseline="0" dirty="0" smtClean="0"/>
                        <a:t> Pakistan</a:t>
                      </a:r>
                      <a:r>
                        <a:rPr lang="en-US" sz="1200" dirty="0" smtClean="0"/>
                        <a:t>)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950699"/>
              </p:ext>
            </p:extLst>
          </p:nvPr>
        </p:nvGraphicFramePr>
        <p:xfrm>
          <a:off x="5508104" y="764704"/>
          <a:ext cx="3190908" cy="2928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908"/>
              </a:tblGrid>
              <a:tr h="29289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Эдеагус более толстый, с резко сужающейся вершиной. Парамеры более широкие, выемчатые, сильно увеличенные на вершине. Внутренний мешок</a:t>
                      </a:r>
                      <a:r>
                        <a:rPr lang="ru-RU" sz="1600" baseline="0" dirty="0" smtClean="0"/>
                        <a:t> с коротким изогнутым флагеллумом и с параллельными хитинизированными склеритами.</a:t>
                      </a:r>
                      <a:r>
                        <a:rPr lang="ru-RU" sz="1600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093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C – “</a:t>
            </a:r>
            <a:r>
              <a:rPr lang="en-US" dirty="0" err="1" smtClean="0"/>
              <a:t>rousi</a:t>
            </a:r>
            <a:r>
              <a:rPr lang="en-US" dirty="0" smtClean="0"/>
              <a:t>” group  </a:t>
            </a:r>
            <a:endParaRPr lang="ru-RU" dirty="0" smtClean="0"/>
          </a:p>
          <a:p>
            <a:endParaRPr lang="en-US" dirty="0" smtClean="0"/>
          </a:p>
          <a:p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 .</a:t>
            </a:r>
            <a:endParaRPr lang="ru-RU" dirty="0" smtClean="0"/>
          </a:p>
          <a:p>
            <a:r>
              <a:rPr lang="en-US" dirty="0" smtClean="0"/>
              <a:t> 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Gconvexicoll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357562"/>
            <a:ext cx="1188720" cy="2804160"/>
          </a:xfrm>
          <a:prstGeom prst="rect">
            <a:avLst/>
          </a:prstGeom>
        </p:spPr>
      </p:pic>
      <p:pic>
        <p:nvPicPr>
          <p:cNvPr id="5" name="Рисунок 4" descr="rou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7562"/>
            <a:ext cx="2097024" cy="3218688"/>
          </a:xfrm>
          <a:prstGeom prst="rect">
            <a:avLst/>
          </a:prstGeom>
        </p:spPr>
      </p:pic>
      <p:pic>
        <p:nvPicPr>
          <p:cNvPr id="6" name="Рисунок 5" descr="hauserian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3214686"/>
            <a:ext cx="1127760" cy="305714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42237"/>
              </p:ext>
            </p:extLst>
          </p:nvPr>
        </p:nvGraphicFramePr>
        <p:xfrm>
          <a:off x="179512" y="785810"/>
          <a:ext cx="514353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  <a:gridCol w="2571768"/>
              </a:tblGrid>
              <a:tr h="2000264"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Виды, изученные </a:t>
                      </a:r>
                      <a:r>
                        <a:rPr lang="en-US" dirty="0" err="1" smtClean="0"/>
                        <a:t>Bordoni</a:t>
                      </a:r>
                      <a:r>
                        <a:rPr lang="en-US" dirty="0" smtClean="0"/>
                        <a:t> (1984):</a:t>
                      </a:r>
                      <a:endParaRPr lang="ru-RU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G. </a:t>
                      </a:r>
                      <a:r>
                        <a:rPr lang="en-US" dirty="0" err="1" smtClean="0"/>
                        <a:t>rousi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Bord</a:t>
                      </a:r>
                      <a:r>
                        <a:rPr lang="en-US" dirty="0" smtClean="0"/>
                        <a:t>.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G. </a:t>
                      </a:r>
                      <a:r>
                        <a:rPr lang="en-US" dirty="0" err="1" smtClean="0"/>
                        <a:t>bodemeyeri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Bh</a:t>
                      </a:r>
                      <a:r>
                        <a:rPr lang="en-US" dirty="0" smtClean="0"/>
                        <a:t>.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G. </a:t>
                      </a:r>
                      <a:r>
                        <a:rPr lang="en-US" dirty="0" err="1" smtClean="0"/>
                        <a:t>hauserianus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Bord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Виды,</a:t>
                      </a:r>
                      <a:r>
                        <a:rPr lang="ru-RU" baseline="0" dirty="0" smtClean="0"/>
                        <a:t> изученные мной</a:t>
                      </a:r>
                      <a:r>
                        <a:rPr lang="en-US" dirty="0" smtClean="0"/>
                        <a:t>:</a:t>
                      </a:r>
                      <a:endParaRPr lang="ru-RU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G. </a:t>
                      </a:r>
                      <a:r>
                        <a:rPr lang="en-US" dirty="0" err="1" smtClean="0"/>
                        <a:t>rousi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Bordoni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G. </a:t>
                      </a:r>
                      <a:r>
                        <a:rPr lang="en-US" dirty="0" err="1" smtClean="0"/>
                        <a:t>convexicollis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Luze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G. </a:t>
                      </a:r>
                      <a:r>
                        <a:rPr lang="en-US" dirty="0" err="1" smtClean="0"/>
                        <a:t>sp.n</a:t>
                      </a:r>
                      <a:r>
                        <a:rPr lang="en-US" dirty="0" smtClean="0"/>
                        <a:t>. (Iran)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G. </a:t>
                      </a:r>
                      <a:r>
                        <a:rPr lang="en-US" dirty="0" err="1" smtClean="0"/>
                        <a:t>Bodemeyeri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Bh</a:t>
                      </a:r>
                      <a:r>
                        <a:rPr lang="en-US" dirty="0" smtClean="0"/>
                        <a:t>.</a:t>
                      </a:r>
                    </a:p>
                    <a:p>
                      <a:r>
                        <a:rPr lang="en-US" dirty="0" smtClean="0"/>
                        <a:t>G. </a:t>
                      </a:r>
                      <a:r>
                        <a:rPr lang="en-US" dirty="0" err="1" smtClean="0"/>
                        <a:t>hauserianus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Bord</a:t>
                      </a:r>
                      <a:r>
                        <a:rPr lang="en-US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446698"/>
              </p:ext>
            </p:extLst>
          </p:nvPr>
        </p:nvGraphicFramePr>
        <p:xfrm>
          <a:off x="5485446" y="692696"/>
          <a:ext cx="3263018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018"/>
              </a:tblGrid>
              <a:tr h="1872208">
                <a:tc>
                  <a:txBody>
                    <a:bodyPr/>
                    <a:lstStyle/>
                    <a:p>
                      <a:r>
                        <a:rPr lang="ru-RU" dirty="0" smtClean="0"/>
                        <a:t>Эдеагус</a:t>
                      </a:r>
                      <a:r>
                        <a:rPr lang="ru-RU" baseline="0" dirty="0" smtClean="0"/>
                        <a:t> широкий, крупный, с резко сужабщейся кверху вершиной. Внутренний ешок с коротким флагеллумом или без хитинизированных образований. 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57818" y="6429396"/>
          <a:ext cx="190499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2"/>
              </a:tblGrid>
              <a:tr h="2460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G.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convexicollis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Luze</a:t>
                      </a:r>
                      <a:r>
                        <a:rPr lang="en-US" sz="1200" baseline="0" dirty="0" smtClean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142976" y="6572272"/>
          <a:ext cx="1619240" cy="285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240"/>
              </a:tblGrid>
              <a:tr h="28572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G. </a:t>
                      </a:r>
                      <a:r>
                        <a:rPr lang="en-US" sz="1200" dirty="0" err="1" smtClean="0"/>
                        <a:t>rousi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Bordoni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 descr="C:\Users\Alex\Desktop\new docs 2011\conference Daugavpils 2829 april 2011\geodr\001 rous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071810"/>
            <a:ext cx="1899962" cy="3500462"/>
          </a:xfrm>
          <a:prstGeom prst="rect">
            <a:avLst/>
          </a:prstGeom>
          <a:noFill/>
        </p:spPr>
      </p:pic>
      <p:pic>
        <p:nvPicPr>
          <p:cNvPr id="7171" name="Picture 3" descr="C:\Users\Alex\Desktop\new docs 2011\conference Daugavpils 2829 april 2011\geodr\0013 convexicolli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9065" y="2541737"/>
            <a:ext cx="202904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2795</TotalTime>
  <Words>1689</Words>
  <Application>Microsoft Office PowerPoint</Application>
  <PresentationFormat>On-screen Show (4:3)</PresentationFormat>
  <Paragraphs>327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Апекс</vt:lpstr>
      <vt:lpstr>Группа видов или комплекс видов? К проблеме изменчивости эдеагуса некоторых палеарктических видов рода Geodromicus Redtenbacher (Coleoptera: Staphylinidae: Omaliinae)  Geodromicus Redtenbacher (Coleoptera, Staphylinidae) 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the problem of variability of the aedeagus of some palaearctic species of the genus  Geodromicus Redtenbacher</dc:title>
  <dc:creator>admin</dc:creator>
  <cp:lastModifiedBy>admin</cp:lastModifiedBy>
  <cp:revision>248</cp:revision>
  <dcterms:modified xsi:type="dcterms:W3CDTF">2013-02-01T11:48:42Z</dcterms:modified>
</cp:coreProperties>
</file>